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3" r:id="rId2"/>
  </p:sldMasterIdLst>
  <p:notesMasterIdLst>
    <p:notesMasterId r:id="rId25"/>
  </p:notesMasterIdLst>
  <p:sldIdLst>
    <p:sldId id="256" r:id="rId3"/>
    <p:sldId id="274" r:id="rId4"/>
    <p:sldId id="272" r:id="rId5"/>
    <p:sldId id="267" r:id="rId6"/>
    <p:sldId id="277" r:id="rId7"/>
    <p:sldId id="276" r:id="rId8"/>
    <p:sldId id="266" r:id="rId9"/>
    <p:sldId id="278" r:id="rId10"/>
    <p:sldId id="273" r:id="rId11"/>
    <p:sldId id="268" r:id="rId12"/>
    <p:sldId id="271" r:id="rId13"/>
    <p:sldId id="282" r:id="rId14"/>
    <p:sldId id="283" r:id="rId15"/>
    <p:sldId id="286" r:id="rId16"/>
    <p:sldId id="285" r:id="rId17"/>
    <p:sldId id="287" r:id="rId18"/>
    <p:sldId id="288" r:id="rId19"/>
    <p:sldId id="289" r:id="rId20"/>
    <p:sldId id="291" r:id="rId21"/>
    <p:sldId id="290" r:id="rId22"/>
    <p:sldId id="292" r:id="rId23"/>
    <p:sldId id="28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87" autoAdjust="0"/>
    <p:restoredTop sz="72315" autoAdjust="0"/>
  </p:normalViewPr>
  <p:slideViewPr>
    <p:cSldViewPr snapToGrid="0">
      <p:cViewPr varScale="1">
        <p:scale>
          <a:sx n="26" d="100"/>
          <a:sy n="26" d="100"/>
        </p:scale>
        <p:origin x="-2360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F27CC-316D-4127-B67E-91A79041CBDC}" type="datetimeFigureOut">
              <a:rPr lang="en-US" smtClean="0"/>
              <a:t>6/29/16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086F6-5A32-4110-A8B8-629A6173A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74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086F6-5A32-4110-A8B8-629A6173AE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2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Computer</a:t>
            </a:r>
            <a:r>
              <a:rPr lang="en-US" baseline="0" dirty="0" smtClean="0"/>
              <a:t> Lab was modeled as part of Mr. Shaffer’s engineering class in Fall 2015 because it was converted to a full computer lab. </a:t>
            </a:r>
          </a:p>
          <a:p>
            <a:r>
              <a:rPr lang="en-US" baseline="0" dirty="0" smtClean="0"/>
              <a:t>There is a storage closet behind the teacher’s desk that will be used for class projects, leaving the other storage rooms for the makerspace.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086F6-5A32-4110-A8B8-629A6173AE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24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room contains the Computer Aided Manufacturing hardware that require a clean room: 3D Printers and the Laser Cutter.  A storage closet contains extra filament.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086F6-5A32-4110-A8B8-629A6173AE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21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area contains a wall-mounted</a:t>
            </a:r>
            <a:r>
              <a:rPr lang="en-US" baseline="0" dirty="0" smtClean="0"/>
              <a:t> shelving unit for all fixed power tools, a dust collection system and air filtration system.</a:t>
            </a:r>
          </a:p>
          <a:p>
            <a:r>
              <a:rPr lang="en-US" baseline="0" dirty="0" smtClean="0"/>
              <a:t>Common hand tools are stored in peg-board sliding cabinets along the wall. </a:t>
            </a:r>
          </a:p>
          <a:p>
            <a:r>
              <a:rPr lang="en-US" baseline="0" dirty="0" smtClean="0"/>
              <a:t>The CNC Router is situated next to the wall and dust filtration system with bit storage directly above it.</a:t>
            </a:r>
          </a:p>
          <a:p>
            <a:r>
              <a:rPr lang="en-US" baseline="0" dirty="0" smtClean="0"/>
              <a:t>Workbenches take up the main floor space.</a:t>
            </a:r>
          </a:p>
          <a:p>
            <a:r>
              <a:rPr lang="en-US" baseline="0" dirty="0" smtClean="0"/>
              <a:t>Whiteboards are along the other wall to allow student brainstorming and ideation.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086F6-5A32-4110-A8B8-629A6173AE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96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area contains a wall-mounted</a:t>
            </a:r>
            <a:r>
              <a:rPr lang="en-US" baseline="0" dirty="0" smtClean="0"/>
              <a:t> shelving unit for all fixed power tools, a dust collection system and air filtration system.</a:t>
            </a:r>
          </a:p>
          <a:p>
            <a:r>
              <a:rPr lang="en-US" baseline="0" dirty="0" smtClean="0"/>
              <a:t>Common hand tools are stored in peg-board sliding cabinets along the wall. </a:t>
            </a:r>
          </a:p>
          <a:p>
            <a:r>
              <a:rPr lang="en-US" baseline="0" dirty="0" smtClean="0"/>
              <a:t>The CNC Router is situated next to the wall and dust filtration system with bit storage directly above it.</a:t>
            </a:r>
          </a:p>
          <a:p>
            <a:r>
              <a:rPr lang="en-US" baseline="0" dirty="0" smtClean="0"/>
              <a:t>Workbenches take up the main floor space.</a:t>
            </a:r>
          </a:p>
          <a:p>
            <a:r>
              <a:rPr lang="en-US" baseline="0" dirty="0" smtClean="0"/>
              <a:t>Whiteboards are along the other wall to allow student brainstorming and ideation.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086F6-5A32-4110-A8B8-629A6173AE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68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</a:t>
            </a:r>
            <a:r>
              <a:rPr lang="en-US" baseline="0" dirty="0" smtClean="0"/>
              <a:t> students enter on the right will be a sign-in desk, which is also where students record any service requests for tools or request additional supplies. </a:t>
            </a:r>
          </a:p>
          <a:p>
            <a:r>
              <a:rPr lang="en-US" baseline="0" dirty="0" smtClean="0"/>
              <a:t>Above the desk is a bulletin board with the makerspace schedule, rules, relevant news and upcoming events.</a:t>
            </a:r>
          </a:p>
          <a:p>
            <a:r>
              <a:rPr lang="en-US" baseline="0" dirty="0" smtClean="0"/>
              <a:t>On the left is a storage closet which will contain all of the common school and craft supplies that do not need to be controlled.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086F6-5A32-4110-A8B8-629A6173AE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22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Behind the sign in desk is a storage room for all large</a:t>
            </a:r>
            <a:r>
              <a:rPr lang="en-US" baseline="0" dirty="0" smtClean="0"/>
              <a:t> raw materials: wood, PVC, sheet plastic.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086F6-5A32-4110-A8B8-629A6173AE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99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Behind</a:t>
            </a:r>
            <a:r>
              <a:rPr lang="en-US" baseline="0" dirty="0" smtClean="0"/>
              <a:t> the office supply shelf is a storage closet that students will use to safely lock and store their projects.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086F6-5A32-4110-A8B8-629A6173AEB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26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Ms. Hamm</a:t>
            </a:r>
            <a:r>
              <a:rPr lang="en-US" baseline="0" dirty="0" smtClean="0"/>
              <a:t> was awarded a grant for Urban Farming projects but they do not have a space to build or house the apparatuses.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086F6-5A32-4110-A8B8-629A6173AE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85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Campus administration has already showed support for</a:t>
            </a:r>
            <a:r>
              <a:rPr lang="en-US" baseline="0" dirty="0" smtClean="0"/>
              <a:t> creating an open lab space for engineering classes and student projects.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086F6-5A32-4110-A8B8-629A6173AE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49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Campus administration has already showed support for</a:t>
            </a:r>
            <a:r>
              <a:rPr lang="en-US" baseline="0" dirty="0" smtClean="0"/>
              <a:t> creating an open lab space for engineering classes and student projects.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 have some tools but are lacking a</a:t>
            </a:r>
            <a:r>
              <a:rPr lang="en-US" baseline="0" dirty="0" smtClean="0"/>
              <a:t> good place for them and robust worktables for projects.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086F6-5A32-4110-A8B8-629A6173AE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23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Library is open to students before and after school.</a:t>
            </a:r>
          </a:p>
          <a:p>
            <a:r>
              <a:rPr lang="en-US" baseline="0" dirty="0" smtClean="0"/>
              <a:t>There is one librarian who is helped by student aids. One of our robotics seniors is a library aid and suggested the same model to us. We liked it.</a:t>
            </a:r>
          </a:p>
          <a:p>
            <a:r>
              <a:rPr lang="en-US" dirty="0" smtClean="0"/>
              <a:t>We</a:t>
            </a:r>
            <a:r>
              <a:rPr lang="en-US" baseline="0" dirty="0" smtClean="0"/>
              <a:t> don’t have a single full-time Makerspace staff, so our teachers will rotate who stays. We have a list of them later.</a:t>
            </a:r>
          </a:p>
          <a:p>
            <a:endParaRPr lang="en-US" dirty="0" smtClean="0"/>
          </a:p>
          <a:p>
            <a:r>
              <a:rPr lang="en-US" dirty="0" smtClean="0"/>
              <a:t>Here</a:t>
            </a:r>
            <a:r>
              <a:rPr lang="en-US" baseline="0" dirty="0" smtClean="0"/>
              <a:t> Alex is taking the lead teaching a family about robotics at Hope Fest last October.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086F6-5A32-4110-A8B8-629A6173AE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60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Senior who’s only outlet for hands-on was robotics team</a:t>
            </a:r>
          </a:p>
          <a:p>
            <a:pPr lvl="1"/>
            <a:r>
              <a:rPr lang="en-US" dirty="0" smtClean="0"/>
              <a:t>But that’s only in the fall. “I would have liked to come in and build my own projects in the spring. If I had a space like this I would have. let the future generations after me have what I didn’t have. ” If I only knew it existed the opportunity to be successful in life.</a:t>
            </a:r>
          </a:p>
          <a:p>
            <a:pPr lvl="1"/>
            <a:r>
              <a:rPr lang="en-US" dirty="0" smtClean="0"/>
              <a:t>But we didn’t have the structure / tools to reach our goals in life.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086F6-5A32-4110-A8B8-629A6173AE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6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Robotics,</a:t>
            </a:r>
            <a:r>
              <a:rPr lang="en-US" baseline="0" dirty="0" smtClean="0"/>
              <a:t> Tech Girls, Art Club and Entrepreneurship Students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086F6-5A32-4110-A8B8-629A6173AE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48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086F6-5A32-4110-A8B8-629A6173AE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90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Rooms: Computer Lab on the</a:t>
            </a:r>
            <a:r>
              <a:rPr lang="en-US" baseline="0" dirty="0" smtClean="0"/>
              <a:t> l</a:t>
            </a:r>
            <a:r>
              <a:rPr lang="en-US" dirty="0" smtClean="0"/>
              <a:t>eft and Makerspace on right</a:t>
            </a:r>
            <a:r>
              <a:rPr lang="en-US" baseline="0" dirty="0" smtClean="0"/>
              <a:t>, </a:t>
            </a:r>
            <a:r>
              <a:rPr lang="en-US" dirty="0" smtClean="0"/>
              <a:t>connected by interior</a:t>
            </a:r>
            <a:r>
              <a:rPr lang="en-US" baseline="0" dirty="0" smtClean="0"/>
              <a:t> double doors.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086F6-5A32-4110-A8B8-629A6173AE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75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Reagan Early College High School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391628" y="6514681"/>
            <a:ext cx="685800" cy="292443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9A89511A-E83E-4D2D-8284-AAE09426A9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8947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818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41E39-F530-4BA5-A309-BAF62718E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80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86242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41E39-F530-4BA5-A309-BAF62718E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56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41E39-F530-4BA5-A309-BAF62718E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85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41E39-F530-4BA5-A309-BAF62718E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52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41E39-F530-4BA5-A309-BAF62718E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38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41E39-F530-4BA5-A309-BAF62718E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3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41E39-F530-4BA5-A309-BAF62718E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36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41E39-F530-4BA5-A309-BAF62718E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03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Reagan Early College High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193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Reagan Early College High School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/>
          <a:lstStyle/>
          <a:p>
            <a:fld id="{9A89511A-E83E-4D2D-8284-AAE09426A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91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Reagan Early College High School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/>
          <a:lstStyle/>
          <a:p>
            <a:fld id="{9A89511A-E83E-4D2D-8284-AAE09426A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88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7185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99432" y="1717185"/>
            <a:ext cx="3364992" cy="73152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lang="en-US" sz="1800" b="0" kern="1200" spc="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8000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162782" y="6528760"/>
            <a:ext cx="810036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Reagan Early College High School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/>
          <a:lstStyle/>
          <a:p>
            <a:fld id="{9A89511A-E83E-4D2D-8284-AAE09426A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27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62782" y="6528760"/>
            <a:ext cx="810036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Reagan Early College High School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/>
          <a:lstStyle/>
          <a:p>
            <a:fld id="{9A89511A-E83E-4D2D-8284-AAE09426A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6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62782" y="6528760"/>
            <a:ext cx="810036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Reagan Early College High School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/>
          <a:lstStyle/>
          <a:p>
            <a:fld id="{9A89511A-E83E-4D2D-8284-AAE09426A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19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62782" y="6528760"/>
            <a:ext cx="810036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Reagan Early College High School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/>
          <a:lstStyle/>
          <a:p>
            <a:fld id="{9A89511A-E83E-4D2D-8284-AAE09426A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04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41E39-F530-4BA5-A309-BAF62718E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69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463871"/>
            <a:ext cx="9144000" cy="40362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0" y="0"/>
            <a:ext cx="18947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90444" y="6514681"/>
            <a:ext cx="3581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Reagan Early College High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210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463871"/>
            <a:ext cx="9144000" cy="40362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 userDrawn="1"/>
        </p:nvSpPr>
        <p:spPr>
          <a:xfrm>
            <a:off x="0" y="0"/>
            <a:ext cx="18947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 userDrawn="1"/>
        </p:nvSpPr>
        <p:spPr>
          <a:xfrm>
            <a:off x="94735" y="6463871"/>
            <a:ext cx="3275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</a:rPr>
              <a:t>Reagan Early College High School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831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41E39-F530-4BA5-A309-BAF62718EED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352046" y="6480287"/>
            <a:ext cx="181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</a:rPr>
              <a:t>#ReturnofReagan</a:t>
            </a:r>
          </a:p>
        </p:txBody>
      </p:sp>
    </p:spTree>
    <p:extLst>
      <p:ext uri="{BB962C8B-B14F-4D97-AF65-F5344CB8AC3E}">
        <p14:creationId xmlns:p14="http://schemas.microsoft.com/office/powerpoint/2010/main" val="1642678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jpe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Reagan ECHS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MakerSpace Proposal</a:t>
            </a:r>
          </a:p>
          <a:p>
            <a:r>
              <a:rPr lang="en-US" smtClean="0"/>
              <a:t>May 7,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00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Makerspace Faculty Core Team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13895" y="3286941"/>
            <a:ext cx="1940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Jesse De La Huerta</a:t>
            </a:r>
          </a:p>
          <a:p>
            <a:pPr algn="ctr"/>
            <a:r>
              <a:rPr lang="en-US" dirty="0" smtClean="0"/>
              <a:t>Academic Director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550527" y="4037094"/>
            <a:ext cx="1528060" cy="2382692"/>
            <a:chOff x="7360459" y="1088569"/>
            <a:chExt cx="1667073" cy="256115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8472" b="7147"/>
            <a:stretch/>
          </p:blipFill>
          <p:spPr>
            <a:xfrm>
              <a:off x="7360459" y="1088569"/>
              <a:ext cx="1667073" cy="187234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520543" y="3003394"/>
              <a:ext cx="13469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Jenny </a:t>
              </a:r>
              <a:r>
                <a:rPr lang="en-US" dirty="0" err="1" smtClean="0"/>
                <a:t>Stirrat</a:t>
              </a:r>
              <a:endParaRPr lang="en-US" dirty="0" smtClean="0"/>
            </a:p>
            <a:p>
              <a:pPr algn="ctr"/>
              <a:r>
                <a:rPr lang="en-US" dirty="0" smtClean="0"/>
                <a:t>Librarian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890725" y="4011152"/>
            <a:ext cx="1960408" cy="2388913"/>
            <a:chOff x="6540338" y="3998572"/>
            <a:chExt cx="1960408" cy="2388913"/>
          </a:xfrm>
        </p:grpSpPr>
        <p:pic>
          <p:nvPicPr>
            <p:cNvPr id="8194" name="Picture 2" descr="Shane Rosenkrantz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4"/>
            <a:stretch/>
          </p:blipFill>
          <p:spPr bwMode="auto">
            <a:xfrm>
              <a:off x="6682853" y="3998572"/>
              <a:ext cx="1750619" cy="1754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6540338" y="5741154"/>
              <a:ext cx="19604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Shane Rosenkrantz</a:t>
              </a:r>
            </a:p>
            <a:p>
              <a:pPr algn="ctr"/>
              <a:r>
                <a:rPr lang="en-US" dirty="0" smtClean="0"/>
                <a:t>Math/CTE Teacher</a:t>
              </a:r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567593" y="3325455"/>
            <a:ext cx="1999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Tina Hamm</a:t>
            </a:r>
          </a:p>
          <a:p>
            <a:pPr algn="ctr"/>
            <a:r>
              <a:rPr lang="en-US" dirty="0" smtClean="0"/>
              <a:t>Science Dept. Chair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812851" y="1751362"/>
            <a:ext cx="2116157" cy="2259790"/>
            <a:chOff x="772454" y="4072538"/>
            <a:chExt cx="2116157" cy="22597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t="22039" b="18219"/>
            <a:stretch/>
          </p:blipFill>
          <p:spPr>
            <a:xfrm>
              <a:off x="1155312" y="4072538"/>
              <a:ext cx="1519165" cy="161345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72454" y="5685997"/>
              <a:ext cx="21161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Desirae Hendricks</a:t>
              </a:r>
            </a:p>
            <a:p>
              <a:pPr algn="ctr"/>
              <a:r>
                <a:rPr lang="en-US" dirty="0" smtClean="0"/>
                <a:t>Science/CTE Teacher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653551" y="4037094"/>
            <a:ext cx="1767546" cy="2362971"/>
            <a:chOff x="744765" y="1479293"/>
            <a:chExt cx="1767546" cy="236297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4765" y="1479293"/>
              <a:ext cx="1767546" cy="176754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66299" y="3195933"/>
              <a:ext cx="16419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Nick Lebo</a:t>
              </a:r>
            </a:p>
            <a:p>
              <a:pPr algn="ctr"/>
              <a:r>
                <a:rPr lang="en-US" dirty="0" smtClean="0"/>
                <a:t>CTE Dept. Chair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746514" y="3325454"/>
            <a:ext cx="1934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Jonathan Hallmark</a:t>
            </a:r>
          </a:p>
          <a:p>
            <a:pPr algn="ctr"/>
            <a:r>
              <a:rPr lang="en-US" dirty="0" smtClean="0"/>
              <a:t>Science Teacher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634880" y="4037094"/>
            <a:ext cx="2082943" cy="2362971"/>
            <a:chOff x="3425097" y="4037094"/>
            <a:chExt cx="2082943" cy="2362971"/>
          </a:xfrm>
        </p:grpSpPr>
        <p:pic>
          <p:nvPicPr>
            <p:cNvPr id="8204" name="Picture 12" descr="https://lh3.googleusercontent.com/eY41aPI_gI_TlqkYQVUXkTTscmgBXrfOLh5tpGznO2WcowxI6DkHxtQDnfpgzMV0jtZFCXf1gQuuopLPC7ma5lLBBKXJqC3k47kGWyX0DlsVMRSrqj7-Sske7TN6wlSkUvUYMDobB61kKS5PmZ1Gp74R9PF5PO-IebgobJkFdM77xn3WK5hXHN1dQNJa_nv9BCajzZJjwtEbdcaSBxYuoP3pawnqi0zJKXpICyS4pnMAih6AxhaswfRNu9x2wZmiHKzWf591t_HubI2ONSDp1hoH1W_wq53X5EthLEmkrwlARCNALLQSOGpAOs6W5gPOzTRbaZRXdoJSpTJaJd2hS8OG3SasC6fAqc-9dLEgbzmiUEIpmhPAcfPQXFzeMlzD65rJqvG_awWZ2W4L14YdGNJp6Cz03L2E6jpJj9Dn9YZhz2pMmnAqwW-hAjgZd_PIqi8mHM_IUANQz8a0bX6mTUaDvzRvtfCOAYAL-PoNoQ5zbe8T-P4zZ9LZl2jH2aJ9aG4WnhxFZskkRBOj26Musx_3FFDdD2w5iwelo8lOr0B8LveNFOSfC_NCOx8htNJ40bS_VA=w1319-h989-no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3" t="2670" r="34981" b="43608"/>
            <a:stretch/>
          </p:blipFill>
          <p:spPr bwMode="auto">
            <a:xfrm>
              <a:off x="3817722" y="4037094"/>
              <a:ext cx="1372650" cy="1783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3425097" y="5753734"/>
              <a:ext cx="20829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Eric Shaffer</a:t>
              </a:r>
            </a:p>
            <a:p>
              <a:pPr algn="ctr"/>
              <a:r>
                <a:rPr lang="en-US" dirty="0" smtClean="0"/>
                <a:t>Engineering Teacher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21351" r="9988" b="32815"/>
          <a:stretch/>
        </p:blipFill>
        <p:spPr>
          <a:xfrm>
            <a:off x="4923746" y="1754580"/>
            <a:ext cx="1580168" cy="15462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1960" y="1758579"/>
            <a:ext cx="1449991" cy="1566875"/>
          </a:xfrm>
          <a:prstGeom prst="rect">
            <a:avLst/>
          </a:prstGeom>
        </p:spPr>
      </p:pic>
      <p:pic>
        <p:nvPicPr>
          <p:cNvPr id="1026" name="Picture 2" descr="https://lh3.googleusercontent.com/glRrVE7KEllH3iPqEPV9oJZhI1SVTw1H3Y4m0CzrneKxR801EA_orqOPm64f6rWOk_ToxmyCkdoxVALQioDWwBxYh0Kkv9cq7_I63PkLZg07laIva6iuwxGBiAxkF3YJ3Qos6CsIwOT9row4seKLEucuLq3rFHW8KA3NLxJlLjDg0CFVU6S_34p2bD9l5AtQs35yWqkpATm7RrOKU1hbABBYy9IIIFYfEQlY7K7D4fM8WwLbSQPp8l5-VK6yB2Yzwfagmxhoz_fYXGyJDZkIrQ699UCd3RjwQ2O_T5MzVPWv74vTkJ9Z2q1j2nIhmRUpNSQe85uEFJAJEVbuqBzJUn0IHr4MxpshQN7JyAcsSfgQG7GI-DYpqlAAVNQ4gZh98AiAOO4ViE0Dr3llxvK4y4CYY2ls7Gr6qFCmRI4mPIvJ5L39gPcnxKAc6eFLvpbjDe6_-rz7Gz0D6poxO0cvhzwkFi6417_febbZbXW0RADUDZQGtdAj4XqHmKkHl6UVlflbbpsweWPUkqXccORBoxqLa6S3hh7vvKW251P5iVdr_WH7AGxFEX3YFb6J1CAUGDXkiVwrn2VK2rZ4xDtsovuRQQsG9GdS=w968-h1289-no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7" t="24408" r="34903" b="34291"/>
          <a:stretch/>
        </p:blipFill>
        <p:spPr bwMode="auto">
          <a:xfrm>
            <a:off x="646240" y="1794509"/>
            <a:ext cx="1422236" cy="156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091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28650" y="118382"/>
            <a:ext cx="7886700" cy="1325563"/>
          </a:xfrm>
        </p:spPr>
        <p:txBody>
          <a:bodyPr/>
          <a:lstStyle/>
          <a:p>
            <a:r>
              <a:rPr lang="en-US" dirty="0" smtClean="0"/>
              <a:t>Thank you very much</a:t>
            </a:r>
            <a:endParaRPr lang="en-US" dirty="0"/>
          </a:p>
        </p:txBody>
      </p:sp>
      <p:pic>
        <p:nvPicPr>
          <p:cNvPr id="1030" name="Picture 6" descr="https://pbs.twimg.com/media/CLfyuh6VEAA00q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t="12713" r="21149" b="8819"/>
          <a:stretch/>
        </p:blipFill>
        <p:spPr bwMode="auto">
          <a:xfrm>
            <a:off x="2047363" y="1216894"/>
            <a:ext cx="5010068" cy="505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48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That was the student presentation</a:t>
            </a:r>
            <a:endParaRPr lang="en-US" i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previous slides were presented by a team of three </a:t>
            </a:r>
            <a:r>
              <a:rPr lang="en-US" dirty="0" smtClean="0"/>
              <a:t>students on May 7, 2016 at the Austin ISD Innovation Summit</a:t>
            </a:r>
          </a:p>
          <a:p>
            <a:pPr lvl="1"/>
            <a:r>
              <a:rPr lang="en-US" dirty="0" smtClean="0"/>
              <a:t>Itzel </a:t>
            </a:r>
            <a:r>
              <a:rPr lang="en-US" dirty="0" err="1" smtClean="0"/>
              <a:t>Castilla</a:t>
            </a:r>
            <a:r>
              <a:rPr lang="en-US" dirty="0" smtClean="0"/>
              <a:t>, 10th grade</a:t>
            </a:r>
          </a:p>
          <a:p>
            <a:pPr lvl="1"/>
            <a:r>
              <a:rPr lang="en-US" dirty="0" err="1" smtClean="0"/>
              <a:t>Yamilexis</a:t>
            </a:r>
            <a:r>
              <a:rPr lang="en-US" dirty="0" smtClean="0"/>
              <a:t> Rangel, 10</a:t>
            </a:r>
            <a:r>
              <a:rPr lang="en-US" baseline="30000" dirty="0" smtClean="0"/>
              <a:t>th</a:t>
            </a:r>
            <a:r>
              <a:rPr lang="en-US" dirty="0" smtClean="0"/>
              <a:t> grade</a:t>
            </a:r>
          </a:p>
          <a:p>
            <a:pPr lvl="1"/>
            <a:r>
              <a:rPr lang="en-US" dirty="0" smtClean="0"/>
              <a:t>Eduardo Jaimes, 12</a:t>
            </a:r>
            <a:r>
              <a:rPr lang="en-US" baseline="30000" dirty="0" smtClean="0"/>
              <a:t>th</a:t>
            </a:r>
            <a:r>
              <a:rPr lang="en-US" dirty="0" smtClean="0"/>
              <a:t> grade</a:t>
            </a:r>
          </a:p>
          <a:p>
            <a:r>
              <a:rPr lang="en-US" dirty="0" smtClean="0"/>
              <a:t>At the end of the day Reagan was awarded $2,000 to build out the vision for this makerspace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25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Students in Mr. Shaffer’s engineering classes created their own models of the makerspace they envisioned.</a:t>
            </a:r>
          </a:p>
          <a:p>
            <a:r>
              <a:rPr lang="en-US" dirty="0" smtClean="0"/>
              <a:t>The next slides are selections of the compiled </a:t>
            </a:r>
            <a:r>
              <a:rPr lang="en-US" dirty="0" err="1" smtClean="0"/>
              <a:t>SketchUp</a:t>
            </a:r>
            <a:r>
              <a:rPr lang="en-US" dirty="0" smtClean="0"/>
              <a:t> Model of the makerspace inspired by these students’ creations and teacher input.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813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5779"/>
            <a:ext cx="7886700" cy="1464910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2231" y="1825625"/>
            <a:ext cx="72395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60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 1: Computer Lab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30986" y="1825625"/>
            <a:ext cx="528202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06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 2: Laser Cutter + 3D Printers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64363" y="1825625"/>
            <a:ext cx="501527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94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 3: Workshop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9196" y="1825625"/>
            <a:ext cx="77056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89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 3: Workshop Angle 2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3517" y="1825625"/>
            <a:ext cx="671696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3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 4: Entryway and Supplies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48905" y="1825625"/>
            <a:ext cx="624619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34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Reagan 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353242" cy="4351338"/>
          </a:xfrm>
        </p:spPr>
        <p:txBody>
          <a:bodyPr/>
          <a:lstStyle/>
          <a:p>
            <a:r>
              <a:rPr lang="en-US" dirty="0" smtClean="0"/>
              <a:t>1200 students</a:t>
            </a:r>
          </a:p>
          <a:p>
            <a:r>
              <a:rPr lang="en-US" dirty="0" smtClean="0"/>
              <a:t>#</a:t>
            </a:r>
            <a:r>
              <a:rPr lang="en-US" dirty="0" err="1" smtClean="0"/>
              <a:t>ReturnofReagan</a:t>
            </a:r>
            <a:endParaRPr lang="en-US" dirty="0" smtClean="0"/>
          </a:p>
          <a:p>
            <a:r>
              <a:rPr lang="en-US" dirty="0" smtClean="0"/>
              <a:t>Want to encourage student creativity</a:t>
            </a:r>
          </a:p>
          <a:p>
            <a:r>
              <a:rPr lang="en-US" dirty="0" smtClean="0"/>
              <a:t>Majority of students currently lack access to high tech tools</a:t>
            </a:r>
          </a:p>
          <a:p>
            <a:pPr lvl="1"/>
            <a:endParaRPr lang="en-US" dirty="0" smtClean="0"/>
          </a:p>
        </p:txBody>
      </p:sp>
      <p:pic>
        <p:nvPicPr>
          <p:cNvPr id="2050" name="Picture 2" descr="http://www.classcreator.com/000/2/5/8/12852/userfiles/image/RHS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892" y="1483189"/>
            <a:ext cx="399097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3.bp.blogspot.com/-UWDUYdx2XEA/UoqsbozjnKI/AAAAAAAAB_Q/IWa6WfZLVuI/s1600/Reagan+HS+sig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662" y="3680810"/>
            <a:ext cx="3328205" cy="249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489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 5: Raw Material Storage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86213" y="1825625"/>
            <a:ext cx="497157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69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 6: Project Storage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61822" y="1825625"/>
            <a:ext cx="502035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4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018639" cy="4351338"/>
          </a:xfrm>
        </p:spPr>
        <p:txBody>
          <a:bodyPr/>
          <a:lstStyle/>
          <a:p>
            <a:r>
              <a:rPr lang="en-US" dirty="0" smtClean="0"/>
              <a:t>Measurement and Creation of </a:t>
            </a:r>
            <a:r>
              <a:rPr lang="en-US" dirty="0" err="1" smtClean="0"/>
              <a:t>Sketchup</a:t>
            </a:r>
            <a:r>
              <a:rPr lang="en-US" dirty="0" smtClean="0"/>
              <a:t> Model of Makerspace Room:</a:t>
            </a:r>
          </a:p>
          <a:p>
            <a:pPr lvl="1"/>
            <a:r>
              <a:rPr lang="en-US" dirty="0" smtClean="0"/>
              <a:t>J Severiano Acevedo </a:t>
            </a:r>
            <a:r>
              <a:rPr lang="en-US" dirty="0" err="1" smtClean="0"/>
              <a:t>Hernandes</a:t>
            </a:r>
            <a:r>
              <a:rPr lang="en-US" dirty="0" smtClean="0"/>
              <a:t>, 10</a:t>
            </a:r>
            <a:r>
              <a:rPr lang="en-US" baseline="30000" dirty="0" smtClean="0"/>
              <a:t>th</a:t>
            </a:r>
            <a:r>
              <a:rPr lang="en-US" dirty="0" smtClean="0"/>
              <a:t> grade</a:t>
            </a:r>
          </a:p>
          <a:p>
            <a:pPr lvl="1"/>
            <a:r>
              <a:rPr lang="en-US" dirty="0" err="1" smtClean="0"/>
              <a:t>Eriverto</a:t>
            </a:r>
            <a:r>
              <a:rPr lang="en-US" dirty="0" smtClean="0"/>
              <a:t> Martin </a:t>
            </a:r>
            <a:r>
              <a:rPr lang="en-US" dirty="0" err="1" smtClean="0"/>
              <a:t>Adame</a:t>
            </a:r>
            <a:r>
              <a:rPr lang="en-US" dirty="0" smtClean="0"/>
              <a:t> </a:t>
            </a:r>
            <a:r>
              <a:rPr lang="en-US" dirty="0" err="1" smtClean="0"/>
              <a:t>Vences</a:t>
            </a:r>
            <a:r>
              <a:rPr lang="en-US" dirty="0" smtClean="0"/>
              <a:t>, 10</a:t>
            </a:r>
            <a:r>
              <a:rPr lang="en-US" baseline="30000" dirty="0" smtClean="0"/>
              <a:t>th</a:t>
            </a:r>
            <a:r>
              <a:rPr lang="en-US" dirty="0" smtClean="0"/>
              <a:t> grade</a:t>
            </a:r>
          </a:p>
          <a:p>
            <a:pPr lvl="1"/>
            <a:r>
              <a:rPr lang="en-US" dirty="0" smtClean="0"/>
              <a:t>Daniel </a:t>
            </a:r>
            <a:r>
              <a:rPr lang="en-US" dirty="0" err="1" smtClean="0"/>
              <a:t>Morones-Ortis</a:t>
            </a:r>
            <a:r>
              <a:rPr lang="en-US" dirty="0" smtClean="0"/>
              <a:t>, 11</a:t>
            </a:r>
            <a:r>
              <a:rPr lang="en-US" baseline="30000" dirty="0" smtClean="0"/>
              <a:t>th</a:t>
            </a:r>
            <a:r>
              <a:rPr lang="en-US" dirty="0" smtClean="0"/>
              <a:t> grade</a:t>
            </a:r>
          </a:p>
          <a:p>
            <a:pPr lvl="1"/>
            <a:r>
              <a:rPr lang="en-US" dirty="0" smtClean="0"/>
              <a:t>Abel </a:t>
            </a:r>
            <a:r>
              <a:rPr lang="en-US" dirty="0" err="1" smtClean="0"/>
              <a:t>Jiminez</a:t>
            </a:r>
            <a:r>
              <a:rPr lang="en-US" dirty="0" smtClean="0"/>
              <a:t> Reyes, 11</a:t>
            </a:r>
            <a:r>
              <a:rPr lang="en-US" baseline="30000" dirty="0" smtClean="0"/>
              <a:t>th</a:t>
            </a:r>
            <a:r>
              <a:rPr lang="en-US" dirty="0" smtClean="0"/>
              <a:t> grade</a:t>
            </a:r>
          </a:p>
          <a:p>
            <a:r>
              <a:rPr lang="en-US" dirty="0" smtClean="0"/>
              <a:t>Additional </a:t>
            </a:r>
            <a:r>
              <a:rPr lang="en-US" dirty="0" err="1" smtClean="0"/>
              <a:t>Sketchup</a:t>
            </a:r>
            <a:r>
              <a:rPr lang="en-US" dirty="0" smtClean="0"/>
              <a:t> Design Contributions</a:t>
            </a:r>
          </a:p>
          <a:p>
            <a:pPr lvl="1"/>
            <a:r>
              <a:rPr lang="en-US" dirty="0" smtClean="0"/>
              <a:t>Mr. Shaffer’s 7</a:t>
            </a:r>
            <a:r>
              <a:rPr lang="en-US" baseline="30000" dirty="0" smtClean="0"/>
              <a:t>th</a:t>
            </a:r>
            <a:r>
              <a:rPr lang="en-US" dirty="0" smtClean="0"/>
              <a:t> and 8</a:t>
            </a:r>
            <a:r>
              <a:rPr lang="en-US" baseline="30000" dirty="0" smtClean="0"/>
              <a:t>th</a:t>
            </a:r>
            <a:r>
              <a:rPr lang="en-US" dirty="0" smtClean="0"/>
              <a:t> period Concepts of Engineering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91955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Projects that can reach more students with a makerspace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6623488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CAD and 3D-Printed models</a:t>
            </a:r>
          </a:p>
          <a:p>
            <a:r>
              <a:rPr lang="en-US" dirty="0" smtClean="0"/>
              <a:t>Computer Assembly and Disassembly</a:t>
            </a:r>
          </a:p>
          <a:p>
            <a:r>
              <a:rPr lang="en-US" dirty="0" smtClean="0"/>
              <a:t>Android Application Development</a:t>
            </a:r>
          </a:p>
          <a:p>
            <a:r>
              <a:rPr lang="en-US" dirty="0" smtClean="0"/>
              <a:t>Robotics</a:t>
            </a:r>
          </a:p>
          <a:p>
            <a:endParaRPr lang="en-US" dirty="0"/>
          </a:p>
        </p:txBody>
      </p:sp>
      <p:pic>
        <p:nvPicPr>
          <p:cNvPr id="11" name="Picture 14" descr="https://lh3.googleusercontent.com/y5P1fjbhxGpfU4yguU2VdE5j9x-ZRSgc2UPhetQlW-H34VPQ2WnYjcK4dGTK1m6Rgf-1lrsLQS9M_yB4KYG1WguuPGlserD_an0aovGlDQInxuVubvvCVsLBuMeOLMrNWp-VTTzTYm6rAO0j5bi2N92D-1NinneJGRmKBdn2ITN6PwRiSU34fHDSVG4U6naRqfkoNmbh8QUoIoeVdabD9U1JwjMKujKllU_3FjJn2WLYfFum6wlQjvPdjYI1UJD5lCAo8LH_nV7Vv8GOV45PdTiTTK0bYyoz5_eCcnDmJzkTf1rBHAlyGtnOyrdsOnJkff2vDEhw9h6-GDFmFLMW1TA46aiI_1Z434Gzfze21QQAQJRyWVkFPYsgxQPWJTATjzr3Fj5z5-xoGlzt8ioNBaE6uLktaUmmUWQ66xNw0IiQUnbibKX2-QnsA49gRlsil2k6nZwRNSrz-BsVoOd38IAMUeN5s8uCdjMKO6BO-n_x-SyNn0IqpxEYeRHeMGRbP8drcZQ03bekb0oHPKA3OHllYTxMaZxE5KuW2kWmxL51oszOJLkdhkULYkuwXxJ9GnfPTg=w1319-h989-n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" t="19962" r="20442" b="3263"/>
          <a:stretch/>
        </p:blipFill>
        <p:spPr bwMode="auto">
          <a:xfrm>
            <a:off x="6482048" y="1561278"/>
            <a:ext cx="2547082" cy="192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lh3.googleusercontent.com/B87o3SOms5ZE_45YbECKiY86v7R94l761dUrd8UIznsOOC-ANdqEa7artcagOPYETPV-bvZNa2f9aEoUJDYLpuitIbH5TcNzgX9FjBLxLrq8Lxkz7DDIfwplcJQKPs5alRAvsGKNqpNc855fNFBGocJ_-wuMdny0rov3N_aOjJ9jzQCsfzCq9tlj5HHorrp4Mfk_Hom7sNNxFAmjtuVtIQAbZgJO6kFiMk3csd0skzCC4EXBo19x-5kAnAtan0fEW2EiDIuJDMA-NhkXzFmyKMcsxs_bDk369UReQTmlv1ASTvJGAlEOE-mv4IcBFIJU-nlakEBRLdVJCRevfb6AYFw_D0azKStFJt9gEg3b_E-8R1NhSaQaC0ol3AvpNmUJGq4HsqvcxSkuOGqQQs0rZIfG9azNkmz_8pDvXP3lbdWBLcPBNEwzevbC9ZaRiKBSRtIo2PynwxL-sjMQxdKEieSuPJb_idnUpmV974kxZAER7d5aRnRbiXmAgUh-vbsN6wY_zFAnLcoxGcr5nqO_6XWvrhosd_qRX-HSs8CnkiFeZjH1rRwQaW6dRTQepL91YMnLew=w943-h707-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t="12863" r="6264" b="19223"/>
          <a:stretch/>
        </p:blipFill>
        <p:spPr bwMode="auto">
          <a:xfrm>
            <a:off x="4121013" y="3688340"/>
            <a:ext cx="4908117" cy="268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lh3.googleusercontent.com/6QbQJ6REiRRy954okLCHXP8WAOfQbWCUWS4zoWv4-GkfOORATAJKrpWPuzZzw_Su5Q_xXOckFKPvJI2KRxtzv1Sor3-kwdwxgD4zNN426zmEx5qj6YGjTOF4f2ovbTEMn3xDUqScS8pIYATIl3c2USFop8ZVAjcb_o7x9ollaLUgMzZv5rfIRt4NpWvlqpCvVdmDYqW92Lw0_udon3dvv9puplF2DKS0x1hvX6BGrFBrAsrL4LlF6BHWmRDhGzpYbGDwGWrlhSqiTeSGWztju8-rnV66t8BhQdrk0Wquh0do_PXVrIYXzkiyo-vlZ4XBxWMMH4wV1zvOMYzHmVTwwwPUCPypmT0xiwsz0Mi9GD4rNoV6lPlak3Y6tKqbLW_nzKlLOWlnJ9lvS8-wSJrhMv8wMLVE2Vb7QyU_iUUZKKR7nCzOAyQ1cHWow03F8aKpINs5rBDp28CIN40OyCeiGW9mbCmi-KMFqzdQ72CaXG7Wor7YoXkVR5g-0wRU3V2m2pObcyyr6jgUTxQF9Jb4trPEFqY6svgHZcd410GkoZgO0iC-nhiGTnhEChdfoPjSHqIfgw=w1319-h989-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31" y="3822700"/>
            <a:ext cx="3492363" cy="261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18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ecx.images-amazon.com/images/I/818pUFsK4hL._SL1500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757" y="2991757"/>
            <a:ext cx="2298095" cy="172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Future Projects that can be enabled by a makerspace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6623488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Urban Farming and Aquaponics</a:t>
            </a:r>
          </a:p>
          <a:p>
            <a:r>
              <a:rPr lang="en-US" dirty="0" smtClean="0"/>
              <a:t>Custom-made signs and plaques</a:t>
            </a:r>
          </a:p>
          <a:p>
            <a:r>
              <a:rPr lang="en-US" dirty="0" smtClean="0"/>
              <a:t>Electronics programming (Arduino)</a:t>
            </a:r>
          </a:p>
          <a:p>
            <a:r>
              <a:rPr lang="en-US" dirty="0" smtClean="0"/>
              <a:t>Student-generated projects</a:t>
            </a:r>
          </a:p>
          <a:p>
            <a:endParaRPr lang="en-US" dirty="0"/>
          </a:p>
        </p:txBody>
      </p:sp>
      <p:pic>
        <p:nvPicPr>
          <p:cNvPr id="5122" name="Picture 2" descr="http://www.permaculturenews.org/images/Vertical_Farming_VF_illustra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789" y="821356"/>
            <a:ext cx="2287410" cy="219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bithead942.files.wordpress.com/2015/10/10111513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8" t="25173" r="8804" b="12149"/>
          <a:stretch/>
        </p:blipFill>
        <p:spPr bwMode="auto">
          <a:xfrm>
            <a:off x="5437852" y="4715328"/>
            <a:ext cx="3628571" cy="159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quaxio.com/files/2013/arduino_gps/arduino_lcd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6" r="4073"/>
          <a:stretch/>
        </p:blipFill>
        <p:spPr bwMode="auto">
          <a:xfrm>
            <a:off x="539131" y="3903785"/>
            <a:ext cx="4801460" cy="234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255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Space for the Makerspace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30238" y="1213337"/>
            <a:ext cx="3868737" cy="493453"/>
          </a:xfrm>
        </p:spPr>
        <p:txBody>
          <a:bodyPr/>
          <a:lstStyle/>
          <a:p>
            <a:r>
              <a:rPr lang="en-US" dirty="0" smtClean="0"/>
              <a:t>Computer Lab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946"/>
          <a:stretch/>
        </p:blipFill>
        <p:spPr>
          <a:xfrm>
            <a:off x="336997" y="1850459"/>
            <a:ext cx="3070103" cy="3060260"/>
          </a:xfrm>
          <a:prstGeom prst="rect">
            <a:avLst/>
          </a:prstGeom>
        </p:spPr>
      </p:pic>
      <p:pic>
        <p:nvPicPr>
          <p:cNvPr id="17" name="Picture 4" descr="https://lh3.googleusercontent.com/Q0f3Ce1s1wq4roGlV5k4VbsvTsAg8mtZvTZEfipH-rW_Zc7pxgkvwASp9wQaWiWNsz3772H5SOu_fzCsTrHZw5KslrMeiGxsZHbWCaQrLIdG3Japs-XFNunBYCzmPs4bU5OWhxdPYBs22PYDCDq9Hn7qkv1nAWPGO5HzFKSDCYQB82-ZMGd1jf9ArkPgllGCfMbYR6wPI7SpAR4t5rC5pbuzHyEgda6jjJOaKJnAp7B0D4yr0tYjxntR5HC8kRPBA-5wgTTjUdbsf5GX90wLkcLoPZid0ZzorynAdFNwL1bMJm8NUsZNbFWviUfHk9bqdq24UbL1Nasxmu7HVvX32acDJH7MOZjvfIKGrmSBidKDeJk7_yYMBvKZKs-xnFLzcsN92pc9VIpcMTaOIKZsL9Lg7S0tMyiPH2z9-V07lC64iLyINJ4B47vIFjvXx1v2BcEAM4P4RQUGAp61cybeNwS2PJsWKfBqGXkZHgwvPnTiNp23t5aB8UXQYwOWozOcJbXzce5eygofnS5rtYynXd7XqYI-rUJwWtWMVCqH94qZu3RyXRS7Js5w3rfvVGyK5z0-TjuHWhoPX4WOEYuUXZ0XO1WAwOrD=w1618-h606-n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4" r="9960"/>
          <a:stretch/>
        </p:blipFill>
        <p:spPr bwMode="auto">
          <a:xfrm>
            <a:off x="3459855" y="1850459"/>
            <a:ext cx="5684145" cy="309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932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Space for the Makerspace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741362" y="925389"/>
            <a:ext cx="3887788" cy="823912"/>
          </a:xfrm>
        </p:spPr>
        <p:txBody>
          <a:bodyPr/>
          <a:lstStyle/>
          <a:p>
            <a:r>
              <a:rPr lang="en-US" dirty="0" smtClean="0"/>
              <a:t>Workspace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2" descr="https://lh3.googleusercontent.com/LfwDu_Lb096Dpg6rfZ-Mzfy5-R4tgkkv12eJRPG0mdv6MRVitGHojUz_mLu_BS9wvE2QIZusQmMoLABCG1c5urJBNemGs9Reik0maiWGO-4KcshyxjuZlfHO1YBhxKZIDdUJaqm08tEeVCAU_7Oq6gx5Cme0C9gKOm--UBez7KEvYWY_lLBFea1WzsGAIXBLZKco8LeGW2oxhvUdr6zEbR5s5CKcdETdwEANSBxUqDfRBLQxLShXFEu2ASgFb6je1aZ8CjEVrloIP4TojnRutvUDqAitQ9sEGgoG76ptJMUajQtXFQ6e_oN9iPRBOR4VwU8Sd6r8zcjMhbIne0tNj5uXJ7JfKOxUPMwCQLzf3SVZEzFWs4OQt2y9v9v4nwHsYkXSEVUQkj5MEdELT6aRHz1NVLWwOkQtlkG8e0iDSeuU6nk8hlSr8H_qRY5YSSotbR8haPw4_Mz-ImMMcfROXiWfQ9rby6CLoKhsTQecr60a6OJdU3_SghVwvsoaBKS6zASLyvhDB3rECp9uC8rBCZtICrK8pf88tPsazeXoDNTAkBdTdIT1DQfd1-L-69OiqzNNfg=w1618-h356-n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2"/>
          <a:stretch/>
        </p:blipFill>
        <p:spPr bwMode="auto">
          <a:xfrm>
            <a:off x="599464" y="1773970"/>
            <a:ext cx="6776198" cy="202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lh3.googleusercontent.com/vO-dckh2Do5nhpv8FXxCGrKe65eULVS_v3kqQkLXqQ0teWsSR2FYpQ_WlKzc-Hk6KKd4ZzflWpx6HtngRncAXY9_ohP2ZrNVveXb4Exm_meIbOeFKctEQci7Z7mKuL1ZrwxSVBdU1E26MUscBwAg24mg1VV0cmVh5Bihwir1h7TzeaiFCF65QjJcsS8kUhwP8XsrCW4C-XzA7ZrEYqiKnR4TVRapFe0TowHsz65w9htW5HFddxi-gkYaZt96309qBL9Hzdc62CZTVtd_KFnNww_kMQFGUAlSVsXMYLixUu1wmtRNgfON6POQkoRZTMN-0Yz41NTEeNMPvZcTg7RS15o7x7dJXhhcc-lXXcuygKjKUyfAPGq_PN4siVISc66jKKptd6xuSArYVI5Fj4q3TYObBnu9U3FQLEVhqR2KQlKzvlBQsjlxr6zbP9dlZ8_rJDELzhOJxMUdaS3LDsRbDGle7xvlHMBia-kFz-3XpXjszuxSkL6PMULYqL5-K5gaaPUbtoIml2RnOrVzIrHYcJb6JSJY82RbRUlclhwS5Fuuj-brrYDHp0z-Va2ckzPCugum2A=w1618-h686-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735" y="2402033"/>
            <a:ext cx="7333203" cy="310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lh3.googleusercontent.com/48-V_kJr6NNAiL_2ycgGf5db49mOTAblr-2FsPtdm-8c_7twlh6eMcaA9LsU1DwAURPu-w5KDF8qaQqkMfW7DLM9N40YLweuBS0H_cJI21JSXwIWGlpdoS4vHx5rzeEjQDXE9GGNm6xa8Kaf-bNm6jtyL_Kn_7MLKZ43noxVjaq2979CnJy7KS-nOA8r958e0JSb0Fq0j3_g5CLZGvEWQwAuw04j_4-3r8wsHUF6bS4EdJOMpRKtAcVLX7bK0TzKP-kUeKU5CxpqOlP5AsOhjd23wP5xFaQrstbjYnKtJ9jnk-MPZvL3C7zqee4WC5BUgETMARZFLuxFxC3f0g_97WEbDSnv1JiZXrRllA30K9LScRu22WGhqQjpZVXx7hgJqq--RVZHkc380nU-fI1XnCKcaHAfAUbXXdy5rTpLbHfGqnXlyKDUD4vUf1DVVijf57gEvLdH_PS2bv0EPlS7aVr0PQrNIZJOQn_SsPg42dxIvpOecI9YdDJkBL16dRgAIG1QNjP_wOIBaoUsbIvCXIjhSdlOlXrXd9mouQBoZKf_mathQ3-vi8sql9AhpYz66h0QYyxkZPaABW2EEsBhMxfcU6QScjnu=w1319-h989-n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6" b="18448"/>
          <a:stretch/>
        </p:blipFill>
        <p:spPr bwMode="auto">
          <a:xfrm>
            <a:off x="1605155" y="2867114"/>
            <a:ext cx="7538846" cy="399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433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Library Model with Student Leads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374117" cy="4351338"/>
          </a:xfrm>
        </p:spPr>
        <p:txBody>
          <a:bodyPr/>
          <a:lstStyle/>
          <a:p>
            <a:r>
              <a:rPr lang="en-US" dirty="0" smtClean="0"/>
              <a:t>Open Before and After School</a:t>
            </a:r>
          </a:p>
          <a:p>
            <a:r>
              <a:rPr lang="en-US" dirty="0" smtClean="0"/>
              <a:t>Certified Student Leaders to provide expertise and instruction</a:t>
            </a:r>
          </a:p>
          <a:p>
            <a:r>
              <a:rPr lang="en-US" dirty="0" smtClean="0"/>
              <a:t>Rotating Teacher Duty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675" y="1410561"/>
            <a:ext cx="2361214" cy="1500891"/>
          </a:xfrm>
          <a:prstGeom prst="rect">
            <a:avLst/>
          </a:prstGeom>
        </p:spPr>
      </p:pic>
      <p:pic>
        <p:nvPicPr>
          <p:cNvPr id="4098" name="Picture 2" descr="https://acclaim-production-app.s3.amazonaws.com/images/19678c93-fe99-4bd6-84b2-debc12f25a5f/autodesk_inventor_us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71" y="4404307"/>
            <a:ext cx="1829316" cy="182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maginesolar.com/wp-content/uploads/2013/12/OSHAlogo0Hour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6" b="19750"/>
          <a:stretch/>
        </p:blipFill>
        <p:spPr bwMode="auto">
          <a:xfrm>
            <a:off x="6562005" y="4659348"/>
            <a:ext cx="2311884" cy="151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code.org/api/hour/certificate/c5c7cfabe4619458a3278a792d6200c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281" y="4404307"/>
            <a:ext cx="2686943" cy="189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13830" t="23837" r="22994" b="22018"/>
          <a:stretch/>
        </p:blipFill>
        <p:spPr>
          <a:xfrm>
            <a:off x="6347461" y="2993787"/>
            <a:ext cx="2691642" cy="172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48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Eduardo Jaimes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8760"/>
            <a:ext cx="6000750" cy="4805363"/>
          </a:xfrm>
        </p:spPr>
        <p:txBody>
          <a:bodyPr>
            <a:normAutofit/>
          </a:bodyPr>
          <a:lstStyle/>
          <a:p>
            <a:r>
              <a:rPr lang="en-US" dirty="0" smtClean="0"/>
              <a:t>Four years on the Robotics Team</a:t>
            </a:r>
          </a:p>
          <a:p>
            <a:endParaRPr lang="en-US" dirty="0" smtClean="0"/>
          </a:p>
          <a:p>
            <a:r>
              <a:rPr lang="en-US" dirty="0" smtClean="0"/>
              <a:t>Reagan didn’t have the space or equipment available to work on personal projects in the off-season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i="1" dirty="0" smtClean="0"/>
              <a:t>“I would like younger students to have the opportunity that I didn’t have”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036" t="11799" r="16170" b="11588"/>
          <a:stretch/>
        </p:blipFill>
        <p:spPr>
          <a:xfrm>
            <a:off x="7059564" y="123657"/>
            <a:ext cx="1657789" cy="18084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2475" r="34729"/>
          <a:stretch/>
        </p:blipFill>
        <p:spPr>
          <a:xfrm>
            <a:off x="6488723" y="2356340"/>
            <a:ext cx="2488231" cy="27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18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Student Groups to Pilot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72514" y="4189227"/>
            <a:ext cx="987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Robotics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74665" y="5998610"/>
            <a:ext cx="1085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Tech Girls</a:t>
            </a:r>
            <a:endParaRPr lang="en-US" dirty="0"/>
          </a:p>
        </p:txBody>
      </p:sp>
      <p:pic>
        <p:nvPicPr>
          <p:cNvPr id="1028" name="Picture 4" descr="https://lh3.googleusercontent.com/M-hTeZ3tsC4eFnL4ptMkbCe_Ozt_WOFPIOBz4p7Z_6xGCTfjz7R5XtfLZYgP7mLDJnXM5X6W3lurGGC1NXvCHnzY0zE0YmkUGsS7RnBeIBkSLAGMlqWauSm5GTCkAvg5OzIejsybfVphVokAK-GyDYQs_r7ncJvUUPrQE7Z9RVgWzIz565S-fKOxTz5O2rA0vkXWIWkmK60H6oLrJeJbkkcGRXJRFNx8TLDG889XXFV0WV_E9ilZdxP0gqkajTIfHMjOvxEXb-ODc0dMwRQ5n_wV8xOB_pa2NdwP_al2p0o_3Z8fJA0RWnLYpi0nU9be8mglT-YehOwbD9ScSi9EeDLgmdClFFPMIlyPAz8Upo6e2WttrtW6s6WAhP8_8qxLiJmUeg09HWCMikQIuQJOQK86pjan2D8fCBJAsTaku_uWMbjur-3-h0-NPHaaU1HJji9-CbDbufsG0nOZpXm0ld7Wmh8T4w6xnMUdMbmq4xdbOfP7nRhVsNfiec3Lm-PDq_f6yc9ZUI5rEtY2x5Edkoor_nLnmX23wZWGbgBIdPwWACjhYDpJwwV6kmdwpW50HJnbj0EQ7bJL14cjjpBOy915gT9HrLXD=w1566-h989-n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9"/>
          <a:stretch/>
        </p:blipFill>
        <p:spPr bwMode="auto">
          <a:xfrm>
            <a:off x="293524" y="1348668"/>
            <a:ext cx="6689780" cy="28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6008" t="10883" r="16837"/>
          <a:stretch/>
        </p:blipFill>
        <p:spPr>
          <a:xfrm>
            <a:off x="4536832" y="3140265"/>
            <a:ext cx="4399464" cy="285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00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Custom 2">
      <a:dk1>
        <a:srgbClr val="000000"/>
      </a:dk1>
      <a:lt1>
        <a:srgbClr val="FFFFFF"/>
      </a:lt1>
      <a:dk2>
        <a:srgbClr val="90B6E5"/>
      </a:dk2>
      <a:lt2>
        <a:srgbClr val="235797"/>
      </a:lt2>
      <a:accent1>
        <a:srgbClr val="000000"/>
      </a:accent1>
      <a:accent2>
        <a:srgbClr val="000000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Custom Design">
  <a:themeElements>
    <a:clrScheme name="Custom 2">
      <a:dk1>
        <a:srgbClr val="000000"/>
      </a:dk1>
      <a:lt1>
        <a:srgbClr val="FFFFFF"/>
      </a:lt1>
      <a:dk2>
        <a:srgbClr val="90B6E5"/>
      </a:dk2>
      <a:lt2>
        <a:srgbClr val="235797"/>
      </a:lt2>
      <a:accent1>
        <a:srgbClr val="000000"/>
      </a:accent1>
      <a:accent2>
        <a:srgbClr val="000000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3721</TotalTime>
  <Words>1072</Words>
  <Application>Microsoft Macintosh PowerPoint</Application>
  <PresentationFormat>On-screen Show (4:3)</PresentationFormat>
  <Paragraphs>129</Paragraphs>
  <Slides>22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View</vt:lpstr>
      <vt:lpstr>Custom Design</vt:lpstr>
      <vt:lpstr>Reagan ECHS</vt:lpstr>
      <vt:lpstr>Reagan High School</vt:lpstr>
      <vt:lpstr>Current Projects that can reach more students with a makerspace</vt:lpstr>
      <vt:lpstr>Future Projects that can be enabled by a makerspace</vt:lpstr>
      <vt:lpstr>The Space for the Makerspace</vt:lpstr>
      <vt:lpstr>The Space for the Makerspace</vt:lpstr>
      <vt:lpstr>Library Model with Student Leads</vt:lpstr>
      <vt:lpstr>Eduardo Jaimes</vt:lpstr>
      <vt:lpstr>Existing Student Groups to Pilot</vt:lpstr>
      <vt:lpstr>Makerspace Faculty Core Team</vt:lpstr>
      <vt:lpstr>Thank you very much</vt:lpstr>
      <vt:lpstr>That was the student presentation</vt:lpstr>
      <vt:lpstr>Future Vision</vt:lpstr>
      <vt:lpstr>Overview</vt:lpstr>
      <vt:lpstr>Area 1: Computer Lab</vt:lpstr>
      <vt:lpstr>Area 2: Laser Cutter + 3D Printers</vt:lpstr>
      <vt:lpstr>Area 3: Workshop</vt:lpstr>
      <vt:lpstr>Area 3: Workshop Angle 2</vt:lpstr>
      <vt:lpstr>Area 4: Entryway and Supplies</vt:lpstr>
      <vt:lpstr>Area 5: Raw Material Storage</vt:lpstr>
      <vt:lpstr>Area 6: Project Storage</vt:lpstr>
      <vt:lpstr>Student Credits</vt:lpstr>
    </vt:vector>
  </TitlesOfParts>
  <Company>Austin Independent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Reagan ECHS</dc:title>
  <dc:creator>Eric Shaffer</dc:creator>
  <cp:lastModifiedBy>Luminary Labs Kahn</cp:lastModifiedBy>
  <cp:revision>81</cp:revision>
  <dcterms:created xsi:type="dcterms:W3CDTF">2016-05-03T21:56:40Z</dcterms:created>
  <dcterms:modified xsi:type="dcterms:W3CDTF">2016-06-29T17:54:51Z</dcterms:modified>
</cp:coreProperties>
</file>