
<file path=[Content_Types].xml><?xml version="1.0" encoding="utf-8"?>
<Types xmlns="http://schemas.openxmlformats.org/package/2006/content-types">
  <Default Extension="xml" ContentType="application/xml"/>
  <Default Extension="jpeg" ContentType="image/jpeg"/>
  <Default Extension="mp3" ContentType="audio/unknown"/>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83" r:id="rId2"/>
    <p:sldId id="256" r:id="rId3"/>
    <p:sldId id="257" r:id="rId4"/>
    <p:sldId id="279" r:id="rId5"/>
    <p:sldId id="260" r:id="rId6"/>
    <p:sldId id="271" r:id="rId7"/>
    <p:sldId id="269" r:id="rId8"/>
    <p:sldId id="270" r:id="rId9"/>
    <p:sldId id="278" r:id="rId10"/>
    <p:sldId id="264" r:id="rId11"/>
    <p:sldId id="265" r:id="rId12"/>
    <p:sldId id="266" r:id="rId13"/>
    <p:sldId id="280" r:id="rId14"/>
    <p:sldId id="267" r:id="rId15"/>
    <p:sldId id="272" r:id="rId16"/>
    <p:sldId id="273" r:id="rId17"/>
    <p:sldId id="275" r:id="rId18"/>
    <p:sldId id="274" r:id="rId19"/>
    <p:sldId id="276" r:id="rId20"/>
    <p:sldId id="277" r:id="rId21"/>
    <p:sldId id="282" r:id="rId22"/>
    <p:sldId id="281"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40" d="100"/>
          <a:sy n="40" d="100"/>
        </p:scale>
        <p:origin x="-177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6/29/16</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6/29/16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6/29/16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6/29/16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6/29/16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6/29/16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6/29/16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6/29/16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6/29/16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6/29/16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6/29/16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6/29/16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6/29/16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6/29/16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6/29/16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6/29/16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6/29/16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6/29/16</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png"/><Relationship Id="rId1" Type="http://schemas.microsoft.com/office/2007/relationships/media" Target="../media/media1.mp3"/><Relationship Id="rId2" Type="http://schemas.openxmlformats.org/officeDocument/2006/relationships/audio" Target="../media/media1.mp3"/></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7.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19.jpg"/><Relationship Id="rId7" Type="http://schemas.openxmlformats.org/officeDocument/2006/relationships/image" Target="../media/image20.JPG"/><Relationship Id="rId8" Type="http://schemas.openxmlformats.org/officeDocument/2006/relationships/image" Target="../media/image21.JPG"/><Relationship Id="rId1" Type="http://schemas.openxmlformats.org/officeDocument/2006/relationships/tags" Target="../tags/tag4.x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1 - Nothing More (feat. Lily Costner) - Makerspac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6682831"/>
      </p:ext>
    </p:extLst>
  </p:cSld>
  <p:clrMapOvr>
    <a:masterClrMapping/>
  </p:clrMapOvr>
  <mc:AlternateContent xmlns:mc="http://schemas.openxmlformats.org/markup-compatibility/2006" xmlns:p14="http://schemas.microsoft.com/office/powerpoint/2010/main">
    <mc:Choice Requires="p14">
      <p:transition spd="med" p14:dur="700" advTm="2671">
        <p:fade/>
      </p:transition>
    </mc:Choice>
    <mc:Fallback xmlns="">
      <p:transition spd="med" advTm="2671">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4242"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8650" y="173376"/>
            <a:ext cx="11349990" cy="1107996"/>
          </a:xfrm>
          <a:prstGeom prst="rect">
            <a:avLst/>
          </a:prstGeom>
          <a:noFill/>
        </p:spPr>
        <p:txBody>
          <a:bodyPr wrap="square" rtlCol="0">
            <a:spAutoFit/>
          </a:bodyPr>
          <a:lstStyle/>
          <a:p>
            <a:r>
              <a:rPr lang="en-US" sz="6600" u="sng" dirty="0" smtClean="0"/>
              <a:t>Community/School Collaboration</a:t>
            </a:r>
            <a:endParaRPr lang="en-US" sz="6600" u="sng"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719" y="3342880"/>
            <a:ext cx="5438805" cy="3137340"/>
          </a:xfrm>
          <a:prstGeom prst="rect">
            <a:avLst/>
          </a:prstGeom>
          <a:ln w="25400">
            <a:solidFill>
              <a:schemeClr val="bg1"/>
            </a:solidFill>
          </a:ln>
        </p:spPr>
      </p:pic>
      <p:sp>
        <p:nvSpPr>
          <p:cNvPr id="5" name="TextBox 4"/>
          <p:cNvSpPr txBox="1"/>
          <p:nvPr/>
        </p:nvSpPr>
        <p:spPr>
          <a:xfrm>
            <a:off x="1084052" y="1584446"/>
            <a:ext cx="4756678" cy="1569660"/>
          </a:xfrm>
          <a:prstGeom prst="rect">
            <a:avLst/>
          </a:prstGeom>
          <a:noFill/>
        </p:spPr>
        <p:txBody>
          <a:bodyPr wrap="square" rtlCol="0">
            <a:spAutoFit/>
          </a:bodyPr>
          <a:lstStyle/>
          <a:p>
            <a:r>
              <a:rPr lang="en-US" sz="3200" dirty="0" smtClean="0"/>
              <a:t>The small town of Piedmont, Missouri embraces the school and its endeavors.  </a:t>
            </a:r>
            <a:endParaRPr lang="en-US" sz="32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1707" y="1590533"/>
            <a:ext cx="5342274" cy="3504693"/>
          </a:xfrm>
          <a:prstGeom prst="rect">
            <a:avLst/>
          </a:prstGeom>
          <a:ln w="25400">
            <a:solidFill>
              <a:schemeClr val="bg1"/>
            </a:solidFill>
          </a:ln>
        </p:spPr>
      </p:pic>
    </p:spTree>
    <p:extLst>
      <p:ext uri="{BB962C8B-B14F-4D97-AF65-F5344CB8AC3E}">
        <p14:creationId xmlns:p14="http://schemas.microsoft.com/office/powerpoint/2010/main" val="1208292995"/>
      </p:ext>
    </p:extLst>
  </p:cSld>
  <p:clrMapOvr>
    <a:masterClrMapping/>
  </p:clrMapOvr>
  <mc:AlternateContent xmlns:mc="http://schemas.openxmlformats.org/markup-compatibility/2006" xmlns:p14="http://schemas.microsoft.com/office/powerpoint/2010/main">
    <mc:Choice Requires="p14">
      <p:transition spd="med" p14:dur="700" advTm="4914">
        <p:fade/>
      </p:transition>
    </mc:Choice>
    <mc:Fallback xmlns="">
      <p:transition spd="med" advTm="4914">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1220" y="1745646"/>
            <a:ext cx="4741652" cy="1569660"/>
          </a:xfrm>
          <a:prstGeom prst="rect">
            <a:avLst/>
          </a:prstGeom>
          <a:noFill/>
        </p:spPr>
        <p:txBody>
          <a:bodyPr wrap="square" rtlCol="0">
            <a:spAutoFit/>
          </a:bodyPr>
          <a:lstStyle/>
          <a:p>
            <a:pPr algn="r"/>
            <a:r>
              <a:rPr lang="en-US" sz="3200" dirty="0" smtClean="0"/>
              <a:t>In return, students and teachers work together for the good of the community.  </a:t>
            </a:r>
            <a:endParaRPr lang="en-US" sz="3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83" y="1621274"/>
            <a:ext cx="6034499" cy="4596646"/>
          </a:xfrm>
          <a:prstGeom prst="rect">
            <a:avLst/>
          </a:prstGeom>
          <a:ln w="25400">
            <a:solidFill>
              <a:schemeClr val="bg1"/>
            </a:solidFill>
          </a:ln>
        </p:spPr>
      </p:pic>
      <p:sp>
        <p:nvSpPr>
          <p:cNvPr id="6" name="TextBox 5"/>
          <p:cNvSpPr txBox="1"/>
          <p:nvPr/>
        </p:nvSpPr>
        <p:spPr>
          <a:xfrm>
            <a:off x="685800" y="3919597"/>
            <a:ext cx="4187072" cy="1077218"/>
          </a:xfrm>
          <a:prstGeom prst="rect">
            <a:avLst/>
          </a:prstGeom>
          <a:noFill/>
        </p:spPr>
        <p:txBody>
          <a:bodyPr wrap="square" rtlCol="0">
            <a:spAutoFit/>
          </a:bodyPr>
          <a:lstStyle/>
          <a:p>
            <a:pPr lvl="0" algn="r"/>
            <a:r>
              <a:rPr lang="en-US" sz="3200" dirty="0" smtClean="0">
                <a:solidFill>
                  <a:prstClr val="white"/>
                </a:solidFill>
              </a:rPr>
              <a:t>Sharing </a:t>
            </a:r>
            <a:r>
              <a:rPr lang="en-US" sz="3200" dirty="0">
                <a:solidFill>
                  <a:prstClr val="white"/>
                </a:solidFill>
              </a:rPr>
              <a:t>scarce resources is a </a:t>
            </a:r>
            <a:r>
              <a:rPr lang="en-US" sz="3200" dirty="0" smtClean="0">
                <a:solidFill>
                  <a:prstClr val="white"/>
                </a:solidFill>
              </a:rPr>
              <a:t>necessity.</a:t>
            </a:r>
            <a:endParaRPr lang="en-US" sz="3200" dirty="0">
              <a:solidFill>
                <a:prstClr val="white"/>
              </a:solidFill>
            </a:endParaRPr>
          </a:p>
        </p:txBody>
      </p:sp>
      <p:sp>
        <p:nvSpPr>
          <p:cNvPr id="9" name="TextBox 8"/>
          <p:cNvSpPr txBox="1"/>
          <p:nvPr/>
        </p:nvSpPr>
        <p:spPr>
          <a:xfrm>
            <a:off x="628650" y="173376"/>
            <a:ext cx="11349990" cy="1107996"/>
          </a:xfrm>
          <a:prstGeom prst="rect">
            <a:avLst/>
          </a:prstGeom>
          <a:noFill/>
        </p:spPr>
        <p:txBody>
          <a:bodyPr wrap="square" rtlCol="0">
            <a:spAutoFit/>
          </a:bodyPr>
          <a:lstStyle/>
          <a:p>
            <a:r>
              <a:rPr lang="en-US" sz="6600" u="sng" dirty="0" smtClean="0"/>
              <a:t>Community/School Collaboration</a:t>
            </a:r>
            <a:endParaRPr lang="en-US" sz="6600" u="sng" dirty="0"/>
          </a:p>
        </p:txBody>
      </p:sp>
    </p:spTree>
    <p:custDataLst>
      <p:tags r:id="rId1"/>
    </p:custDataLst>
    <p:extLst>
      <p:ext uri="{BB962C8B-B14F-4D97-AF65-F5344CB8AC3E}">
        <p14:creationId xmlns:p14="http://schemas.microsoft.com/office/powerpoint/2010/main" val="3344995552"/>
      </p:ext>
    </p:extLst>
  </p:cSld>
  <p:clrMapOvr>
    <a:masterClrMapping/>
  </p:clrMapOvr>
  <mc:AlternateContent xmlns:mc="http://schemas.openxmlformats.org/markup-compatibility/2006" xmlns:p14="http://schemas.microsoft.com/office/powerpoint/2010/main">
    <mc:Choice Requires="p14">
      <p:transition spd="med" p14:dur="700" advTm="8833">
        <p:fade/>
      </p:transition>
    </mc:Choice>
    <mc:Fallback xmlns="">
      <p:transition spd="med" advTm="8833">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6810" y="1633776"/>
            <a:ext cx="6910396" cy="4615755"/>
          </a:xfrm>
          <a:prstGeom prst="rect">
            <a:avLst/>
          </a:prstGeom>
          <a:ln w="25400">
            <a:solidFill>
              <a:schemeClr val="bg1"/>
            </a:solidFill>
          </a:ln>
        </p:spPr>
      </p:pic>
      <p:sp>
        <p:nvSpPr>
          <p:cNvPr id="5" name="TextBox 4"/>
          <p:cNvSpPr txBox="1"/>
          <p:nvPr/>
        </p:nvSpPr>
        <p:spPr>
          <a:xfrm>
            <a:off x="514350" y="1725216"/>
            <a:ext cx="4126230" cy="4524315"/>
          </a:xfrm>
          <a:prstGeom prst="rect">
            <a:avLst/>
          </a:prstGeom>
          <a:noFill/>
        </p:spPr>
        <p:txBody>
          <a:bodyPr wrap="square" rtlCol="0">
            <a:spAutoFit/>
          </a:bodyPr>
          <a:lstStyle/>
          <a:p>
            <a:pPr algn="r"/>
            <a:r>
              <a:rPr lang="en-US" sz="3200" dirty="0" smtClean="0"/>
              <a:t>Just as many past projects have been joint efforts, “</a:t>
            </a:r>
            <a:r>
              <a:rPr lang="en-US" sz="3200" dirty="0"/>
              <a:t>Transforming Library Space for </a:t>
            </a:r>
            <a:r>
              <a:rPr lang="en-US" sz="3200" dirty="0" smtClean="0"/>
              <a:t>Student and Community Engagement” will be a collaborative effort between the school    and community.  </a:t>
            </a:r>
            <a:endParaRPr lang="en-US" sz="3200" dirty="0"/>
          </a:p>
        </p:txBody>
      </p:sp>
      <p:sp>
        <p:nvSpPr>
          <p:cNvPr id="8" name="TextBox 7"/>
          <p:cNvSpPr txBox="1"/>
          <p:nvPr/>
        </p:nvSpPr>
        <p:spPr>
          <a:xfrm>
            <a:off x="628650" y="173376"/>
            <a:ext cx="11349990" cy="1107996"/>
          </a:xfrm>
          <a:prstGeom prst="rect">
            <a:avLst/>
          </a:prstGeom>
          <a:noFill/>
        </p:spPr>
        <p:txBody>
          <a:bodyPr wrap="square" rtlCol="0">
            <a:spAutoFit/>
          </a:bodyPr>
          <a:lstStyle/>
          <a:p>
            <a:r>
              <a:rPr lang="en-US" sz="6600" u="sng" dirty="0" smtClean="0"/>
              <a:t>Community/School Collaboration</a:t>
            </a:r>
            <a:endParaRPr lang="en-US" sz="6600" u="sng" dirty="0"/>
          </a:p>
        </p:txBody>
      </p:sp>
    </p:spTree>
    <p:extLst>
      <p:ext uri="{BB962C8B-B14F-4D97-AF65-F5344CB8AC3E}">
        <p14:creationId xmlns:p14="http://schemas.microsoft.com/office/powerpoint/2010/main" val="1572783045"/>
      </p:ext>
    </p:extLst>
  </p:cSld>
  <p:clrMapOvr>
    <a:masterClrMapping/>
  </p:clrMapOvr>
  <mc:AlternateContent xmlns:mc="http://schemas.openxmlformats.org/markup-compatibility/2006" xmlns:p14="http://schemas.microsoft.com/office/powerpoint/2010/main">
    <mc:Choice Requires="p14">
      <p:transition spd="med" p14:dur="700" advTm="8259">
        <p:fade/>
      </p:transition>
    </mc:Choice>
    <mc:Fallback xmlns="">
      <p:transition spd="med" advTm="8259">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289" y="1175363"/>
            <a:ext cx="3818016" cy="5090686"/>
          </a:xfrm>
          <a:prstGeom prst="rect">
            <a:avLst/>
          </a:prstGeom>
          <a:ln w="25400">
            <a:solidFill>
              <a:schemeClr val="bg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9273" y="2119866"/>
            <a:ext cx="5954259" cy="4465694"/>
          </a:xfrm>
          <a:prstGeom prst="rect">
            <a:avLst/>
          </a:prstGeom>
          <a:ln w="25400">
            <a:solidFill>
              <a:schemeClr val="bg1"/>
            </a:solidFill>
          </a:ln>
        </p:spPr>
      </p:pic>
      <p:sp>
        <p:nvSpPr>
          <p:cNvPr id="5" name="TextBox 4"/>
          <p:cNvSpPr txBox="1"/>
          <p:nvPr/>
        </p:nvSpPr>
        <p:spPr>
          <a:xfrm>
            <a:off x="91440" y="-46368"/>
            <a:ext cx="12100559" cy="1107996"/>
          </a:xfrm>
          <a:prstGeom prst="rect">
            <a:avLst/>
          </a:prstGeom>
          <a:noFill/>
        </p:spPr>
        <p:txBody>
          <a:bodyPr wrap="square" rtlCol="0">
            <a:spAutoFit/>
          </a:bodyPr>
          <a:lstStyle/>
          <a:p>
            <a:r>
              <a:rPr lang="en-US" sz="6600" u="sng" dirty="0" smtClean="0"/>
              <a:t>Area for the Proposed Makerspace</a:t>
            </a:r>
            <a:endParaRPr lang="en-US" sz="6600" u="sng" dirty="0"/>
          </a:p>
        </p:txBody>
      </p:sp>
    </p:spTree>
    <p:extLst>
      <p:ext uri="{BB962C8B-B14F-4D97-AF65-F5344CB8AC3E}">
        <p14:creationId xmlns:p14="http://schemas.microsoft.com/office/powerpoint/2010/main" val="2487007155"/>
      </p:ext>
    </p:extLst>
  </p:cSld>
  <p:clrMapOvr>
    <a:masterClrMapping/>
  </p:clrMapOvr>
  <mc:AlternateContent xmlns:mc="http://schemas.openxmlformats.org/markup-compatibility/2006" xmlns:p14="http://schemas.microsoft.com/office/powerpoint/2010/main">
    <mc:Choice Requires="p14">
      <p:transition spd="med" p14:dur="700" advTm="5501">
        <p:fade/>
      </p:transition>
    </mc:Choice>
    <mc:Fallback xmlns="">
      <p:transition spd="med" advTm="5501">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2523" y="-46368"/>
            <a:ext cx="9863191" cy="1107996"/>
          </a:xfrm>
          <a:prstGeom prst="rect">
            <a:avLst/>
          </a:prstGeom>
          <a:noFill/>
        </p:spPr>
        <p:txBody>
          <a:bodyPr wrap="square" rtlCol="0">
            <a:spAutoFit/>
          </a:bodyPr>
          <a:lstStyle/>
          <a:p>
            <a:r>
              <a:rPr lang="en-US" sz="6600" u="sng" dirty="0" smtClean="0"/>
              <a:t>Flexibility &amp; Mobility</a:t>
            </a:r>
            <a:endParaRPr lang="en-US" sz="6600" u="sng" dirty="0"/>
          </a:p>
        </p:txBody>
      </p:sp>
      <p:sp>
        <p:nvSpPr>
          <p:cNvPr id="7" name="TextBox 6"/>
          <p:cNvSpPr txBox="1"/>
          <p:nvPr/>
        </p:nvSpPr>
        <p:spPr>
          <a:xfrm>
            <a:off x="5056535" y="5087382"/>
            <a:ext cx="6533351" cy="1569660"/>
          </a:xfrm>
          <a:prstGeom prst="rect">
            <a:avLst/>
          </a:prstGeom>
          <a:noFill/>
        </p:spPr>
        <p:txBody>
          <a:bodyPr wrap="square" rtlCol="0">
            <a:spAutoFit/>
          </a:bodyPr>
          <a:lstStyle/>
          <a:p>
            <a:r>
              <a:rPr lang="en-US" sz="3200" dirty="0" smtClean="0"/>
              <a:t>Students may come to the workspace or the workspace may be transported to the students.</a:t>
            </a:r>
            <a:endParaRPr lang="en-US" sz="32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370" y="1163561"/>
            <a:ext cx="2520450" cy="3677252"/>
          </a:xfrm>
          <a:prstGeom prst="rect">
            <a:avLst/>
          </a:prstGeom>
          <a:ln w="25400">
            <a:solidFill>
              <a:schemeClr val="bg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5214" y="1791335"/>
            <a:ext cx="3767651" cy="1903572"/>
          </a:xfrm>
          <a:prstGeom prst="rect">
            <a:avLst/>
          </a:prstGeom>
          <a:ln w="25400">
            <a:solidFill>
              <a:schemeClr val="bg1"/>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3338" y="2809658"/>
            <a:ext cx="2589398" cy="2191029"/>
          </a:xfrm>
          <a:prstGeom prst="rect">
            <a:avLst/>
          </a:prstGeom>
          <a:ln w="25400">
            <a:solidFill>
              <a:schemeClr val="bg1"/>
            </a:solidFill>
          </a:ln>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4800" y="105119"/>
            <a:ext cx="3397936" cy="2537834"/>
          </a:xfrm>
          <a:prstGeom prst="rect">
            <a:avLst/>
          </a:prstGeom>
          <a:ln w="25400">
            <a:solidFill>
              <a:schemeClr val="bg1"/>
            </a:solidFill>
          </a:ln>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4608" y="4266739"/>
            <a:ext cx="3401458" cy="2206351"/>
          </a:xfrm>
          <a:prstGeom prst="rect">
            <a:avLst/>
          </a:prstGeom>
          <a:ln w="25400">
            <a:solidFill>
              <a:schemeClr val="bg1"/>
            </a:solidFill>
          </a:ln>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3675" y="1436962"/>
            <a:ext cx="3540625" cy="3487182"/>
          </a:xfrm>
          <a:prstGeom prst="rect">
            <a:avLst/>
          </a:prstGeom>
          <a:ln w="25400">
            <a:solidFill>
              <a:schemeClr val="bg1"/>
            </a:solidFill>
          </a:ln>
        </p:spPr>
      </p:pic>
    </p:spTree>
    <p:custDataLst>
      <p:tags r:id="rId1"/>
    </p:custDataLst>
    <p:extLst>
      <p:ext uri="{BB962C8B-B14F-4D97-AF65-F5344CB8AC3E}">
        <p14:creationId xmlns:p14="http://schemas.microsoft.com/office/powerpoint/2010/main" val="3763605879"/>
      </p:ext>
    </p:extLst>
  </p:cSld>
  <p:clrMapOvr>
    <a:masterClrMapping/>
  </p:clrMapOvr>
  <mc:AlternateContent xmlns:mc="http://schemas.openxmlformats.org/markup-compatibility/2006" xmlns:p14="http://schemas.microsoft.com/office/powerpoint/2010/main">
    <mc:Choice Requires="p14">
      <p:transition spd="med" p14:dur="700" advTm="7803">
        <p:fade/>
      </p:transition>
    </mc:Choice>
    <mc:Fallback xmlns="">
      <p:transition spd="med" advTm="7803">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2523" y="-46368"/>
            <a:ext cx="11044687" cy="1107996"/>
          </a:xfrm>
          <a:prstGeom prst="rect">
            <a:avLst/>
          </a:prstGeom>
          <a:noFill/>
        </p:spPr>
        <p:txBody>
          <a:bodyPr wrap="square" rtlCol="0">
            <a:spAutoFit/>
          </a:bodyPr>
          <a:lstStyle/>
          <a:p>
            <a:r>
              <a:rPr lang="en-US" sz="6600" u="sng" dirty="0" smtClean="0"/>
              <a:t>Innovative</a:t>
            </a:r>
            <a:endParaRPr lang="en-US" sz="6600" u="sng" dirty="0"/>
          </a:p>
        </p:txBody>
      </p:sp>
      <p:sp>
        <p:nvSpPr>
          <p:cNvPr id="4" name="TextBox 3"/>
          <p:cNvSpPr txBox="1"/>
          <p:nvPr/>
        </p:nvSpPr>
        <p:spPr>
          <a:xfrm>
            <a:off x="1654043" y="1267502"/>
            <a:ext cx="9318757" cy="5016758"/>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Space is both flexible and mobile.</a:t>
            </a:r>
          </a:p>
          <a:p>
            <a:pPr marL="457200" indent="-457200">
              <a:buFont typeface="Arial" panose="020B0604020202020204" pitchFamily="34" charset="0"/>
              <a:buChar char="•"/>
            </a:pPr>
            <a:r>
              <a:rPr lang="en-US" sz="3200" dirty="0" smtClean="0"/>
              <a:t>Strong collaboration with the community is a key 	factor.</a:t>
            </a:r>
          </a:p>
          <a:p>
            <a:pPr marL="457200" indent="-457200">
              <a:buFont typeface="Arial" panose="020B0604020202020204" pitchFamily="34" charset="0"/>
              <a:buChar char="•"/>
            </a:pPr>
            <a:r>
              <a:rPr lang="en-US" sz="3200" dirty="0" smtClean="0"/>
              <a:t>Creative stations will be used to develop real world 	solutions to real problems, meeting the needs of 	both the school and surrounding community.  </a:t>
            </a:r>
          </a:p>
          <a:p>
            <a:pPr marL="457200" indent="-457200">
              <a:buFont typeface="Arial" panose="020B0604020202020204" pitchFamily="34" charset="0"/>
              <a:buChar char="•"/>
            </a:pPr>
            <a:r>
              <a:rPr lang="en-US" sz="3200" dirty="0" smtClean="0"/>
              <a:t>An entrepreneurial component for sustainability will 	address product development, marketing, public 	relations, and economics.</a:t>
            </a:r>
          </a:p>
          <a:p>
            <a:pPr marL="457200" indent="-457200">
              <a:buFont typeface="Arial" panose="020B0604020202020204" pitchFamily="34" charset="0"/>
              <a:buChar char="•"/>
            </a:pPr>
            <a:endParaRPr lang="en-US" sz="3200" dirty="0"/>
          </a:p>
        </p:txBody>
      </p:sp>
    </p:spTree>
    <p:custDataLst>
      <p:tags r:id="rId1"/>
    </p:custDataLst>
    <p:extLst>
      <p:ext uri="{BB962C8B-B14F-4D97-AF65-F5344CB8AC3E}">
        <p14:creationId xmlns:p14="http://schemas.microsoft.com/office/powerpoint/2010/main" val="3679129416"/>
      </p:ext>
    </p:extLst>
  </p:cSld>
  <p:clrMapOvr>
    <a:masterClrMapping/>
  </p:clrMapOvr>
  <mc:AlternateContent xmlns:mc="http://schemas.openxmlformats.org/markup-compatibility/2006" xmlns:p14="http://schemas.microsoft.com/office/powerpoint/2010/main">
    <mc:Choice Requires="p14">
      <p:transition spd="med" p14:dur="700" advTm="19004">
        <p:fade/>
      </p:transition>
    </mc:Choice>
    <mc:Fallback xmlns="">
      <p:transition spd="med" advTm="19004">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2523" y="-46368"/>
            <a:ext cx="11044687" cy="1107996"/>
          </a:xfrm>
          <a:prstGeom prst="rect">
            <a:avLst/>
          </a:prstGeom>
          <a:noFill/>
        </p:spPr>
        <p:txBody>
          <a:bodyPr wrap="square" rtlCol="0">
            <a:spAutoFit/>
          </a:bodyPr>
          <a:lstStyle/>
          <a:p>
            <a:r>
              <a:rPr lang="en-US" sz="6600" u="sng" dirty="0" smtClean="0"/>
              <a:t>Replicable</a:t>
            </a:r>
            <a:endParaRPr lang="en-US" sz="6600" u="sng" dirty="0"/>
          </a:p>
        </p:txBody>
      </p:sp>
      <p:sp>
        <p:nvSpPr>
          <p:cNvPr id="4" name="TextBox 3"/>
          <p:cNvSpPr txBox="1"/>
          <p:nvPr/>
        </p:nvSpPr>
        <p:spPr>
          <a:xfrm>
            <a:off x="1642613" y="1257360"/>
            <a:ext cx="9318757" cy="5509200"/>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Space is classroom sized.</a:t>
            </a:r>
          </a:p>
          <a:p>
            <a:pPr marL="457200" indent="-457200">
              <a:buFont typeface="Arial" panose="020B0604020202020204" pitchFamily="34" charset="0"/>
              <a:buChar char="•"/>
            </a:pPr>
            <a:r>
              <a:rPr lang="en-US" sz="3200" dirty="0" smtClean="0"/>
              <a:t>Mobile carts can </a:t>
            </a:r>
            <a:r>
              <a:rPr lang="en-US" sz="3200" dirty="0"/>
              <a:t>b</a:t>
            </a:r>
            <a:r>
              <a:rPr lang="en-US" sz="3200" dirty="0" smtClean="0"/>
              <a:t>e </a:t>
            </a:r>
            <a:r>
              <a:rPr lang="en-US" sz="3200" dirty="0"/>
              <a:t>m</a:t>
            </a:r>
            <a:r>
              <a:rPr lang="en-US" sz="3200" dirty="0" smtClean="0"/>
              <a:t>oved to any space.</a:t>
            </a:r>
          </a:p>
          <a:p>
            <a:pPr marL="457200" indent="-457200">
              <a:buFont typeface="Arial" panose="020B0604020202020204" pitchFamily="34" charset="0"/>
              <a:buChar char="•"/>
            </a:pPr>
            <a:r>
              <a:rPr lang="en-US" sz="3200" dirty="0" smtClean="0"/>
              <a:t>Schools can add one station at a time based upon 	financial ability.  </a:t>
            </a:r>
          </a:p>
          <a:p>
            <a:pPr marL="457200" indent="-457200">
              <a:buFont typeface="Arial" panose="020B0604020202020204" pitchFamily="34" charset="0"/>
              <a:buChar char="•"/>
            </a:pPr>
            <a:r>
              <a:rPr lang="en-US" sz="3200" dirty="0" smtClean="0"/>
              <a:t>Deconstruction zone </a:t>
            </a:r>
            <a:r>
              <a:rPr lang="en-US" sz="3200" dirty="0"/>
              <a:t>h</a:t>
            </a:r>
            <a:r>
              <a:rPr lang="en-US" sz="3200" dirty="0" smtClean="0"/>
              <a:t>as no cost other than the initial 	purchase of basic tools.</a:t>
            </a:r>
          </a:p>
          <a:p>
            <a:pPr marL="457200" indent="-457200">
              <a:buFont typeface="Arial" panose="020B0604020202020204" pitchFamily="34" charset="0"/>
              <a:buChar char="•"/>
            </a:pPr>
            <a:r>
              <a:rPr lang="en-US" sz="3200" dirty="0" smtClean="0"/>
              <a:t>Video/Audio Production component can be 	replicated in a closet size space.</a:t>
            </a:r>
          </a:p>
          <a:p>
            <a:pPr marL="457200" indent="-457200">
              <a:buFont typeface="Arial" panose="020B0604020202020204" pitchFamily="34" charset="0"/>
              <a:buChar char="•"/>
            </a:pPr>
            <a:r>
              <a:rPr lang="en-US" sz="3200" dirty="0" smtClean="0"/>
              <a:t>The model school is similar to many low-income, 	small 	public schools.  </a:t>
            </a:r>
          </a:p>
          <a:p>
            <a:pPr marL="457200" indent="-457200">
              <a:buFont typeface="Arial" panose="020B0604020202020204" pitchFamily="34" charset="0"/>
              <a:buChar char="•"/>
            </a:pPr>
            <a:endParaRPr lang="en-US" sz="3200" dirty="0"/>
          </a:p>
        </p:txBody>
      </p:sp>
    </p:spTree>
    <p:custDataLst>
      <p:tags r:id="rId1"/>
    </p:custDataLst>
    <p:extLst>
      <p:ext uri="{BB962C8B-B14F-4D97-AF65-F5344CB8AC3E}">
        <p14:creationId xmlns:p14="http://schemas.microsoft.com/office/powerpoint/2010/main" val="3193286286"/>
      </p:ext>
    </p:extLst>
  </p:cSld>
  <p:clrMapOvr>
    <a:masterClrMapping/>
  </p:clrMapOvr>
  <mc:AlternateContent xmlns:mc="http://schemas.openxmlformats.org/markup-compatibility/2006" xmlns:p14="http://schemas.microsoft.com/office/powerpoint/2010/main">
    <mc:Choice Requires="p14">
      <p:transition spd="med" p14:dur="700" advTm="20704">
        <p:fade/>
      </p:transition>
    </mc:Choice>
    <mc:Fallback xmlns="">
      <p:transition spd="med" advTm="20704">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2523" y="-46368"/>
            <a:ext cx="11044687" cy="1107996"/>
          </a:xfrm>
          <a:prstGeom prst="rect">
            <a:avLst/>
          </a:prstGeom>
          <a:noFill/>
        </p:spPr>
        <p:txBody>
          <a:bodyPr wrap="square" rtlCol="0">
            <a:spAutoFit/>
          </a:bodyPr>
          <a:lstStyle/>
          <a:p>
            <a:r>
              <a:rPr lang="en-US" sz="6600" u="sng" dirty="0" smtClean="0"/>
              <a:t>Multi-Functional</a:t>
            </a:r>
            <a:endParaRPr lang="en-US" sz="6600" u="sng" dirty="0"/>
          </a:p>
        </p:txBody>
      </p:sp>
      <p:sp>
        <p:nvSpPr>
          <p:cNvPr id="4" name="TextBox 3"/>
          <p:cNvSpPr txBox="1"/>
          <p:nvPr/>
        </p:nvSpPr>
        <p:spPr>
          <a:xfrm>
            <a:off x="1642613" y="1257360"/>
            <a:ext cx="9318757" cy="5016758"/>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The variety of creative stations spans across the 	curriculum. </a:t>
            </a:r>
          </a:p>
          <a:p>
            <a:pPr marL="457200" indent="-457200">
              <a:buFont typeface="Arial" panose="020B0604020202020204" pitchFamily="34" charset="0"/>
              <a:buChar char="•"/>
            </a:pPr>
            <a:r>
              <a:rPr lang="en-US" sz="3200" dirty="0" smtClean="0"/>
              <a:t>Various stations and even the same station, such as </a:t>
            </a:r>
            <a:r>
              <a:rPr lang="en-US" sz="3200" dirty="0"/>
              <a:t>	LEGO®, </a:t>
            </a:r>
            <a:r>
              <a:rPr lang="en-US" sz="3200" dirty="0" smtClean="0"/>
              <a:t>can cover a wide range of interests, 	abilities 	and grade levels.   </a:t>
            </a:r>
          </a:p>
          <a:p>
            <a:pPr marL="457200" indent="-457200">
              <a:buFont typeface="Arial" panose="020B0604020202020204" pitchFamily="34" charset="0"/>
              <a:buChar char="•"/>
            </a:pPr>
            <a:r>
              <a:rPr lang="en-US" sz="3200" dirty="0" smtClean="0"/>
              <a:t>The makerspace can be used by middle school 	students in the connecting building as well as high 	school students, thus doubling the number of 	students served.</a:t>
            </a:r>
          </a:p>
          <a:p>
            <a:pPr marL="457200" indent="-457200">
              <a:buFont typeface="Arial" panose="020B0604020202020204" pitchFamily="34" charset="0"/>
              <a:buChar char="•"/>
            </a:pPr>
            <a:endParaRPr lang="en-US" sz="3200" dirty="0"/>
          </a:p>
        </p:txBody>
      </p:sp>
    </p:spTree>
    <p:custDataLst>
      <p:tags r:id="rId1"/>
    </p:custDataLst>
    <p:extLst>
      <p:ext uri="{BB962C8B-B14F-4D97-AF65-F5344CB8AC3E}">
        <p14:creationId xmlns:p14="http://schemas.microsoft.com/office/powerpoint/2010/main" val="4119254715"/>
      </p:ext>
    </p:extLst>
  </p:cSld>
  <p:clrMapOvr>
    <a:masterClrMapping/>
  </p:clrMapOvr>
  <mc:AlternateContent xmlns:mc="http://schemas.openxmlformats.org/markup-compatibility/2006" xmlns:p14="http://schemas.microsoft.com/office/powerpoint/2010/main">
    <mc:Choice Requires="p14">
      <p:transition spd="med" p14:dur="700" advTm="17669">
        <p:fade/>
      </p:transition>
    </mc:Choice>
    <mc:Fallback xmlns="">
      <p:transition spd="med" advTm="17669">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2523" y="-46368"/>
            <a:ext cx="11044687" cy="1107996"/>
          </a:xfrm>
          <a:prstGeom prst="rect">
            <a:avLst/>
          </a:prstGeom>
          <a:noFill/>
        </p:spPr>
        <p:txBody>
          <a:bodyPr wrap="square" rtlCol="0">
            <a:spAutoFit/>
          </a:bodyPr>
          <a:lstStyle/>
          <a:p>
            <a:r>
              <a:rPr lang="en-US" sz="6600" u="sng" dirty="0" smtClean="0"/>
              <a:t>Feasible</a:t>
            </a:r>
            <a:endParaRPr lang="en-US" sz="6600" u="sng" dirty="0"/>
          </a:p>
        </p:txBody>
      </p:sp>
      <p:sp>
        <p:nvSpPr>
          <p:cNvPr id="4" name="TextBox 3"/>
          <p:cNvSpPr txBox="1"/>
          <p:nvPr/>
        </p:nvSpPr>
        <p:spPr>
          <a:xfrm>
            <a:off x="1642613" y="1257360"/>
            <a:ext cx="9318757"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The budget is realistic.</a:t>
            </a:r>
          </a:p>
          <a:p>
            <a:pPr marL="457200" indent="-457200">
              <a:buFont typeface="Arial" panose="020B0604020202020204" pitchFamily="34" charset="0"/>
              <a:buChar char="•"/>
            </a:pPr>
            <a:r>
              <a:rPr lang="en-US" sz="3200" dirty="0" smtClean="0"/>
              <a:t>The project has the full support of the school 	administration.</a:t>
            </a:r>
          </a:p>
          <a:p>
            <a:pPr marL="457200" indent="-457200">
              <a:buFont typeface="Arial" panose="020B0604020202020204" pitchFamily="34" charset="0"/>
              <a:buChar char="•"/>
            </a:pPr>
            <a:r>
              <a:rPr lang="en-US" sz="3200" dirty="0" smtClean="0"/>
              <a:t>Community members have vocalized their support.</a:t>
            </a:r>
          </a:p>
          <a:p>
            <a:pPr marL="457200" indent="-457200">
              <a:buFont typeface="Arial" panose="020B0604020202020204" pitchFamily="34" charset="0"/>
              <a:buChar char="•"/>
            </a:pPr>
            <a:r>
              <a:rPr lang="en-US" sz="3200" dirty="0" smtClean="0"/>
              <a:t>The space is readily available.  </a:t>
            </a:r>
          </a:p>
          <a:p>
            <a:pPr marL="457200" indent="-457200">
              <a:buFont typeface="Arial" panose="020B0604020202020204" pitchFamily="34" charset="0"/>
              <a:buChar char="•"/>
            </a:pPr>
            <a:r>
              <a:rPr lang="en-US" sz="3200" dirty="0" smtClean="0"/>
              <a:t>Team members are highly capable.  </a:t>
            </a:r>
          </a:p>
          <a:p>
            <a:pPr marL="457200" indent="-457200">
              <a:buFont typeface="Arial" panose="020B0604020202020204" pitchFamily="34" charset="0"/>
              <a:buChar char="•"/>
            </a:pPr>
            <a:r>
              <a:rPr lang="en-US" sz="3200" dirty="0" smtClean="0"/>
              <a:t>Additional courses have been put in place to assure 	highest usage of the makerspace.   </a:t>
            </a:r>
          </a:p>
        </p:txBody>
      </p:sp>
    </p:spTree>
    <p:custDataLst>
      <p:tags r:id="rId1"/>
    </p:custDataLst>
    <p:extLst>
      <p:ext uri="{BB962C8B-B14F-4D97-AF65-F5344CB8AC3E}">
        <p14:creationId xmlns:p14="http://schemas.microsoft.com/office/powerpoint/2010/main" val="581454276"/>
      </p:ext>
    </p:extLst>
  </p:cSld>
  <p:clrMapOvr>
    <a:masterClrMapping/>
  </p:clrMapOvr>
  <mc:AlternateContent xmlns:mc="http://schemas.openxmlformats.org/markup-compatibility/2006" xmlns:p14="http://schemas.microsoft.com/office/powerpoint/2010/main">
    <mc:Choice Requires="p14">
      <p:transition spd="med" p14:dur="700" advTm="18561">
        <p:fade/>
      </p:transition>
    </mc:Choice>
    <mc:Fallback xmlns="">
      <p:transition spd="med" advTm="18561">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2523" y="-46368"/>
            <a:ext cx="11044687" cy="1107996"/>
          </a:xfrm>
          <a:prstGeom prst="rect">
            <a:avLst/>
          </a:prstGeom>
          <a:noFill/>
        </p:spPr>
        <p:txBody>
          <a:bodyPr wrap="square" rtlCol="0">
            <a:spAutoFit/>
          </a:bodyPr>
          <a:lstStyle/>
          <a:p>
            <a:r>
              <a:rPr lang="en-US" sz="6600" u="sng" dirty="0" smtClean="0"/>
              <a:t>Sustainable</a:t>
            </a:r>
            <a:endParaRPr lang="en-US" sz="6600" u="sng" dirty="0"/>
          </a:p>
        </p:txBody>
      </p:sp>
      <p:sp>
        <p:nvSpPr>
          <p:cNvPr id="4" name="TextBox 3"/>
          <p:cNvSpPr txBox="1"/>
          <p:nvPr/>
        </p:nvSpPr>
        <p:spPr>
          <a:xfrm>
            <a:off x="1642613" y="1257360"/>
            <a:ext cx="9318757"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Once the initial purchases of equipment are made, 	the makerspace will be supported by both the 	school and the community. </a:t>
            </a:r>
          </a:p>
          <a:p>
            <a:r>
              <a:rPr lang="en-US" sz="3200" dirty="0" smtClean="0"/>
              <a:t> </a:t>
            </a:r>
          </a:p>
          <a:p>
            <a:pPr marL="457200" indent="-457200">
              <a:buFont typeface="Arial" panose="020B0604020202020204" pitchFamily="34" charset="0"/>
              <a:buChar char="•"/>
            </a:pPr>
            <a:r>
              <a:rPr lang="en-US" sz="3200" dirty="0" smtClean="0"/>
              <a:t>Eventually the makerspace is expected to be 	sustainable on its own through products created for 	the surrounding community and online community.   </a:t>
            </a:r>
          </a:p>
        </p:txBody>
      </p:sp>
    </p:spTree>
    <p:custDataLst>
      <p:tags r:id="rId1"/>
    </p:custDataLst>
    <p:extLst>
      <p:ext uri="{BB962C8B-B14F-4D97-AF65-F5344CB8AC3E}">
        <p14:creationId xmlns:p14="http://schemas.microsoft.com/office/powerpoint/2010/main" val="3753724485"/>
      </p:ext>
    </p:extLst>
  </p:cSld>
  <p:clrMapOvr>
    <a:masterClrMapping/>
  </p:clrMapOvr>
  <mc:AlternateContent xmlns:mc="http://schemas.openxmlformats.org/markup-compatibility/2006" xmlns:p14="http://schemas.microsoft.com/office/powerpoint/2010/main">
    <mc:Choice Requires="p14">
      <p:transition spd="med" p14:dur="700" advTm="13437">
        <p:fade/>
      </p:transition>
    </mc:Choice>
    <mc:Fallback xmlns="">
      <p:transition spd="med" advTm="13437">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Transforming </a:t>
            </a:r>
            <a:r>
              <a:rPr lang="en-US" dirty="0"/>
              <a:t>Library Space for </a:t>
            </a:r>
            <a:r>
              <a:rPr lang="en-US" dirty="0" smtClean="0"/>
              <a:t>STUDENT AND Community Engagement</a:t>
            </a:r>
            <a:endParaRPr lang="en-US" dirty="0"/>
          </a:p>
        </p:txBody>
      </p:sp>
      <p:sp>
        <p:nvSpPr>
          <p:cNvPr id="3" name="Subtitle 2"/>
          <p:cNvSpPr>
            <a:spLocks noGrp="1"/>
          </p:cNvSpPr>
          <p:nvPr>
            <p:ph type="subTitle" idx="1"/>
          </p:nvPr>
        </p:nvSpPr>
        <p:spPr>
          <a:xfrm>
            <a:off x="1727834" y="4104958"/>
            <a:ext cx="8791575" cy="1655762"/>
          </a:xfrm>
        </p:spPr>
        <p:txBody>
          <a:bodyPr/>
          <a:lstStyle/>
          <a:p>
            <a:pPr algn="ctr"/>
            <a:r>
              <a:rPr lang="en-US" dirty="0" smtClean="0"/>
              <a:t>A </a:t>
            </a:r>
            <a:r>
              <a:rPr lang="en-US" dirty="0" err="1" smtClean="0"/>
              <a:t>cte</a:t>
            </a:r>
            <a:r>
              <a:rPr lang="en-US" dirty="0" smtClean="0"/>
              <a:t> Makeover challenge project</a:t>
            </a:r>
          </a:p>
          <a:p>
            <a:pPr algn="ctr">
              <a:lnSpc>
                <a:spcPct val="100000"/>
              </a:lnSpc>
              <a:spcBef>
                <a:spcPts val="0"/>
              </a:spcBef>
            </a:pPr>
            <a:endParaRPr lang="en-US" dirty="0" smtClean="0"/>
          </a:p>
          <a:p>
            <a:pPr algn="ctr">
              <a:lnSpc>
                <a:spcPct val="100000"/>
              </a:lnSpc>
              <a:spcBef>
                <a:spcPts val="0"/>
              </a:spcBef>
            </a:pPr>
            <a:r>
              <a:rPr lang="en-US" dirty="0" smtClean="0"/>
              <a:t>Clearwater R-1 School district</a:t>
            </a:r>
          </a:p>
          <a:p>
            <a:pPr algn="ctr">
              <a:lnSpc>
                <a:spcPct val="100000"/>
              </a:lnSpc>
              <a:spcBef>
                <a:spcPts val="0"/>
              </a:spcBef>
            </a:pPr>
            <a:r>
              <a:rPr lang="en-US" dirty="0" smtClean="0"/>
              <a:t>Piedmont, Missouri</a:t>
            </a:r>
            <a:endParaRPr lang="en-US" dirty="0"/>
          </a:p>
        </p:txBody>
      </p:sp>
    </p:spTree>
    <p:extLst>
      <p:ext uri="{BB962C8B-B14F-4D97-AF65-F5344CB8AC3E}">
        <p14:creationId xmlns:p14="http://schemas.microsoft.com/office/powerpoint/2010/main" val="4147502820"/>
      </p:ext>
    </p:extLst>
  </p:cSld>
  <p:clrMapOvr>
    <a:masterClrMapping/>
  </p:clrMapOvr>
  <mc:AlternateContent xmlns:mc="http://schemas.openxmlformats.org/markup-compatibility/2006" xmlns:p14="http://schemas.microsoft.com/office/powerpoint/2010/main">
    <mc:Choice Requires="p14">
      <p:transition spd="med" p14:dur="700" advTm="5211">
        <p:fade/>
      </p:transition>
    </mc:Choice>
    <mc:Fallback xmlns="">
      <p:transition spd="med" advTm="5211">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2523" y="-46368"/>
            <a:ext cx="11044687" cy="1107996"/>
          </a:xfrm>
          <a:prstGeom prst="rect">
            <a:avLst/>
          </a:prstGeom>
          <a:noFill/>
        </p:spPr>
        <p:txBody>
          <a:bodyPr wrap="square" rtlCol="0">
            <a:spAutoFit/>
          </a:bodyPr>
          <a:lstStyle/>
          <a:p>
            <a:r>
              <a:rPr lang="en-US" sz="6600" u="sng" dirty="0" smtClean="0"/>
              <a:t>Need</a:t>
            </a:r>
            <a:endParaRPr lang="en-US" sz="6600" u="sng" dirty="0"/>
          </a:p>
        </p:txBody>
      </p:sp>
      <p:sp>
        <p:nvSpPr>
          <p:cNvPr id="4" name="TextBox 3"/>
          <p:cNvSpPr txBox="1"/>
          <p:nvPr/>
        </p:nvSpPr>
        <p:spPr>
          <a:xfrm>
            <a:off x="228600" y="958758"/>
            <a:ext cx="11917680" cy="6001643"/>
          </a:xfrm>
          <a:prstGeom prst="rect">
            <a:avLst/>
          </a:prstGeom>
          <a:noFill/>
        </p:spPr>
        <p:txBody>
          <a:bodyPr wrap="square" rtlCol="0">
            <a:spAutoFit/>
          </a:bodyPr>
          <a:lstStyle/>
          <a:p>
            <a:pPr marL="457200" indent="-457200">
              <a:buFont typeface="Arial" panose="020B0604020202020204" pitchFamily="34" charset="0"/>
              <a:buChar char="•"/>
            </a:pPr>
            <a:r>
              <a:rPr lang="en-US" sz="3200" dirty="0"/>
              <a:t>The </a:t>
            </a:r>
            <a:r>
              <a:rPr lang="en-US" sz="3200" dirty="0" smtClean="0"/>
              <a:t>Clearwater R-1 School District </a:t>
            </a:r>
            <a:r>
              <a:rPr lang="en-US" sz="3200" dirty="0"/>
              <a:t>is situated in the foothills of the Ozark Mountains, an economically disadvantaged area.  According to the most recent </a:t>
            </a:r>
            <a:r>
              <a:rPr lang="en-US" sz="3200" dirty="0" smtClean="0"/>
              <a:t>data</a:t>
            </a:r>
            <a:r>
              <a:rPr lang="en-US" sz="3200" dirty="0"/>
              <a:t>, the percentage of </a:t>
            </a:r>
            <a:r>
              <a:rPr lang="en-US" sz="3200" dirty="0" smtClean="0"/>
              <a:t>children under age </a:t>
            </a:r>
            <a:r>
              <a:rPr lang="en-US" sz="3200" smtClean="0"/>
              <a:t>18 living in </a:t>
            </a:r>
            <a:r>
              <a:rPr lang="en-US" sz="3200" dirty="0" smtClean="0"/>
              <a:t>poverty is over 40%.</a:t>
            </a:r>
          </a:p>
          <a:p>
            <a:endParaRPr lang="en-US" sz="3200" dirty="0"/>
          </a:p>
          <a:p>
            <a:pPr marL="457200" indent="-457200">
              <a:buFont typeface="Arial" panose="020B0604020202020204" pitchFamily="34" charset="0"/>
              <a:buChar char="•"/>
            </a:pPr>
            <a:r>
              <a:rPr lang="en-US" sz="3200" dirty="0" smtClean="0"/>
              <a:t>Nearly 70% of students qualify for the free/reduced lunch program.</a:t>
            </a:r>
          </a:p>
          <a:p>
            <a:endParaRPr lang="en-US" sz="3200" dirty="0"/>
          </a:p>
          <a:p>
            <a:pPr marL="457200" indent="-457200">
              <a:buFont typeface="Arial" panose="020B0604020202020204" pitchFamily="34" charset="0"/>
              <a:buChar char="•"/>
            </a:pPr>
            <a:r>
              <a:rPr lang="en-US" sz="3200" dirty="0"/>
              <a:t>There is no public </a:t>
            </a:r>
            <a:r>
              <a:rPr lang="en-US" sz="3200" dirty="0" smtClean="0"/>
              <a:t>transportation and little industrial development. </a:t>
            </a:r>
            <a:r>
              <a:rPr lang="en-US" sz="3200" dirty="0"/>
              <a:t>The county served by the Clearwater R-1 School District is ranked </a:t>
            </a:r>
            <a:r>
              <a:rPr lang="en-US" sz="3200" dirty="0" smtClean="0"/>
              <a:t>93 </a:t>
            </a:r>
            <a:r>
              <a:rPr lang="en-US" sz="3200" dirty="0"/>
              <a:t>out of 115 in child well-being, with 1 being the best and 115 being the worst. (Missouri Kids Count </a:t>
            </a:r>
            <a:r>
              <a:rPr lang="en-US" sz="3200" dirty="0" smtClean="0"/>
              <a:t>Data, 2016)</a:t>
            </a:r>
            <a:endParaRPr lang="en-US" sz="3200" dirty="0"/>
          </a:p>
          <a:p>
            <a:pPr marL="457200" indent="-457200">
              <a:buFont typeface="Arial" panose="020B0604020202020204" pitchFamily="34" charset="0"/>
              <a:buChar char="•"/>
            </a:pPr>
            <a:endParaRPr lang="en-US" sz="3200" dirty="0" smtClean="0"/>
          </a:p>
        </p:txBody>
      </p:sp>
    </p:spTree>
    <p:custDataLst>
      <p:tags r:id="rId1"/>
    </p:custDataLst>
    <p:extLst>
      <p:ext uri="{BB962C8B-B14F-4D97-AF65-F5344CB8AC3E}">
        <p14:creationId xmlns:p14="http://schemas.microsoft.com/office/powerpoint/2010/main" val="234715516"/>
      </p:ext>
    </p:extLst>
  </p:cSld>
  <p:clrMapOvr>
    <a:masterClrMapping/>
  </p:clrMapOvr>
  <mc:AlternateContent xmlns:mc="http://schemas.openxmlformats.org/markup-compatibility/2006" xmlns:p14="http://schemas.microsoft.com/office/powerpoint/2010/main">
    <mc:Choice Requires="p14">
      <p:transition spd="med" p14:dur="700" advTm="25581">
        <p:fade/>
      </p:transition>
    </mc:Choice>
    <mc:Fallback xmlns="">
      <p:transition spd="med" advTm="25581">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Transforming </a:t>
            </a:r>
            <a:r>
              <a:rPr lang="en-US" dirty="0"/>
              <a:t>Library Space for </a:t>
            </a:r>
            <a:r>
              <a:rPr lang="en-US" dirty="0" smtClean="0"/>
              <a:t>STUDENT AND Community Engagement</a:t>
            </a:r>
            <a:endParaRPr lang="en-US" dirty="0"/>
          </a:p>
        </p:txBody>
      </p:sp>
      <p:sp>
        <p:nvSpPr>
          <p:cNvPr id="3" name="Subtitle 2"/>
          <p:cNvSpPr>
            <a:spLocks noGrp="1"/>
          </p:cNvSpPr>
          <p:nvPr>
            <p:ph type="subTitle" idx="1"/>
          </p:nvPr>
        </p:nvSpPr>
        <p:spPr>
          <a:xfrm>
            <a:off x="1727834" y="4104958"/>
            <a:ext cx="8791575" cy="1655762"/>
          </a:xfrm>
        </p:spPr>
        <p:txBody>
          <a:bodyPr/>
          <a:lstStyle/>
          <a:p>
            <a:pPr algn="ctr"/>
            <a:r>
              <a:rPr lang="en-US" dirty="0" smtClean="0"/>
              <a:t>A </a:t>
            </a:r>
            <a:r>
              <a:rPr lang="en-US" dirty="0" err="1" smtClean="0"/>
              <a:t>cte</a:t>
            </a:r>
            <a:r>
              <a:rPr lang="en-US" dirty="0" smtClean="0"/>
              <a:t> Makeover challenge project</a:t>
            </a:r>
          </a:p>
          <a:p>
            <a:pPr algn="ctr">
              <a:lnSpc>
                <a:spcPct val="100000"/>
              </a:lnSpc>
              <a:spcBef>
                <a:spcPts val="0"/>
              </a:spcBef>
            </a:pPr>
            <a:endParaRPr lang="en-US" dirty="0" smtClean="0"/>
          </a:p>
          <a:p>
            <a:pPr algn="ctr">
              <a:lnSpc>
                <a:spcPct val="100000"/>
              </a:lnSpc>
              <a:spcBef>
                <a:spcPts val="0"/>
              </a:spcBef>
            </a:pPr>
            <a:r>
              <a:rPr lang="en-US" dirty="0" smtClean="0"/>
              <a:t>Clearwater R-1 School district</a:t>
            </a:r>
          </a:p>
          <a:p>
            <a:pPr algn="ctr">
              <a:lnSpc>
                <a:spcPct val="100000"/>
              </a:lnSpc>
              <a:spcBef>
                <a:spcPts val="0"/>
              </a:spcBef>
            </a:pPr>
            <a:r>
              <a:rPr lang="en-US" dirty="0" smtClean="0"/>
              <a:t>Piedmont, Missouri</a:t>
            </a:r>
            <a:endParaRPr lang="en-US" dirty="0"/>
          </a:p>
        </p:txBody>
      </p:sp>
    </p:spTree>
    <p:extLst>
      <p:ext uri="{BB962C8B-B14F-4D97-AF65-F5344CB8AC3E}">
        <p14:creationId xmlns:p14="http://schemas.microsoft.com/office/powerpoint/2010/main" val="2562089616"/>
      </p:ext>
    </p:extLst>
  </p:cSld>
  <p:clrMapOvr>
    <a:masterClrMapping/>
  </p:clrMapOvr>
  <mc:AlternateContent xmlns:mc="http://schemas.openxmlformats.org/markup-compatibility/2006" xmlns:p14="http://schemas.microsoft.com/office/powerpoint/2010/main">
    <mc:Choice Requires="p14">
      <p:transition spd="med" p14:dur="700" advTm="5641">
        <p:fade/>
      </p:transition>
    </mc:Choice>
    <mc:Fallback xmlns="">
      <p:transition spd="med" advTm="5641">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699981"/>
      </p:ext>
    </p:extLst>
  </p:cSld>
  <p:clrMapOvr>
    <a:masterClrMapping/>
  </p:clrMapOvr>
  <p:transition xmlns:p14="http://schemas.microsoft.com/office/powerpoint/2010/main" spd="med" advTm="8638">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2523" y="-46368"/>
            <a:ext cx="11044687" cy="1107996"/>
          </a:xfrm>
          <a:prstGeom prst="rect">
            <a:avLst/>
          </a:prstGeom>
          <a:noFill/>
        </p:spPr>
        <p:txBody>
          <a:bodyPr wrap="square" rtlCol="0">
            <a:spAutoFit/>
          </a:bodyPr>
          <a:lstStyle/>
          <a:p>
            <a:r>
              <a:rPr lang="en-US" sz="6600" u="sng" dirty="0" smtClean="0"/>
              <a:t>Overview</a:t>
            </a:r>
            <a:endParaRPr lang="en-US" sz="6600" u="sng" dirty="0"/>
          </a:p>
        </p:txBody>
      </p:sp>
      <p:sp>
        <p:nvSpPr>
          <p:cNvPr id="4" name="TextBox 3"/>
          <p:cNvSpPr txBox="1"/>
          <p:nvPr/>
        </p:nvSpPr>
        <p:spPr>
          <a:xfrm>
            <a:off x="1253993" y="1678848"/>
            <a:ext cx="10027417" cy="3539430"/>
          </a:xfrm>
          <a:prstGeom prst="rect">
            <a:avLst/>
          </a:prstGeom>
          <a:noFill/>
        </p:spPr>
        <p:txBody>
          <a:bodyPr wrap="square" rtlCol="0">
            <a:spAutoFit/>
          </a:bodyPr>
          <a:lstStyle/>
          <a:p>
            <a:r>
              <a:rPr lang="en-US" sz="3200" dirty="0" smtClean="0"/>
              <a:t>A small school can </a:t>
            </a:r>
            <a:r>
              <a:rPr lang="en-US" sz="3200" dirty="0"/>
              <a:t>have a big impact in the lives of students and the </a:t>
            </a:r>
            <a:r>
              <a:rPr lang="en-US" sz="3200" dirty="0" smtClean="0"/>
              <a:t>town </a:t>
            </a:r>
            <a:r>
              <a:rPr lang="en-US" sz="3200" dirty="0"/>
              <a:t>in which it operates. </a:t>
            </a:r>
            <a:endParaRPr lang="en-US" sz="3200" dirty="0" smtClean="0"/>
          </a:p>
          <a:p>
            <a:endParaRPr lang="en-US" sz="3200" dirty="0"/>
          </a:p>
          <a:p>
            <a:r>
              <a:rPr lang="en-US" sz="3200" dirty="0" smtClean="0"/>
              <a:t>The CTE Makeover Challenge is part of a comprehensive program to create a modern learning environment that encourages and equips students living in Piedmont, Missouri with career skills in a community plagued by low income.   </a:t>
            </a:r>
            <a:endParaRPr lang="en-US" sz="3200" dirty="0"/>
          </a:p>
        </p:txBody>
      </p:sp>
    </p:spTree>
    <p:custDataLst>
      <p:tags r:id="rId1"/>
    </p:custDataLst>
    <p:extLst>
      <p:ext uri="{BB962C8B-B14F-4D97-AF65-F5344CB8AC3E}">
        <p14:creationId xmlns:p14="http://schemas.microsoft.com/office/powerpoint/2010/main" val="1879358515"/>
      </p:ext>
    </p:extLst>
  </p:cSld>
  <p:clrMapOvr>
    <a:masterClrMapping/>
  </p:clrMapOvr>
  <mc:AlternateContent xmlns:mc="http://schemas.openxmlformats.org/markup-compatibility/2006" xmlns:p14="http://schemas.microsoft.com/office/powerpoint/2010/main">
    <mc:Choice Requires="p14">
      <p:transition spd="med" p14:dur="700" advTm="13174">
        <p:fade/>
      </p:transition>
    </mc:Choice>
    <mc:Fallback xmlns="">
      <p:transition spd="med" advTm="13174">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2523" y="-46368"/>
            <a:ext cx="11044687" cy="1107996"/>
          </a:xfrm>
          <a:prstGeom prst="rect">
            <a:avLst/>
          </a:prstGeom>
          <a:noFill/>
        </p:spPr>
        <p:txBody>
          <a:bodyPr wrap="square" rtlCol="0">
            <a:spAutoFit/>
          </a:bodyPr>
          <a:lstStyle/>
          <a:p>
            <a:r>
              <a:rPr lang="en-US" sz="6600" u="sng" dirty="0" smtClean="0"/>
              <a:t>Framework for Success</a:t>
            </a:r>
            <a:endParaRPr lang="en-US" sz="6600" u="sng" dirty="0"/>
          </a:p>
        </p:txBody>
      </p:sp>
      <p:sp>
        <p:nvSpPr>
          <p:cNvPr id="5" name="TextBox 4"/>
          <p:cNvSpPr txBox="1"/>
          <p:nvPr/>
        </p:nvSpPr>
        <p:spPr>
          <a:xfrm>
            <a:off x="922523" y="1061628"/>
            <a:ext cx="10824210" cy="5509200"/>
          </a:xfrm>
          <a:prstGeom prst="rect">
            <a:avLst/>
          </a:prstGeom>
          <a:noFill/>
        </p:spPr>
        <p:txBody>
          <a:bodyPr wrap="square" rtlCol="0">
            <a:spAutoFit/>
          </a:bodyPr>
          <a:lstStyle/>
          <a:p>
            <a:r>
              <a:rPr lang="en-US" sz="3200" dirty="0" smtClean="0"/>
              <a:t>Beginning in 2014, the Clearwater R-1 School District  administration and board members made the commitment to update technology and infrastructure within the school.  </a:t>
            </a:r>
          </a:p>
          <a:p>
            <a:endParaRPr lang="en-US" sz="3200" dirty="0"/>
          </a:p>
          <a:p>
            <a:r>
              <a:rPr lang="en-US" sz="3200" dirty="0" smtClean="0"/>
              <a:t>Fiber optic cable was put in place, a number of </a:t>
            </a:r>
            <a:r>
              <a:rPr lang="en-US" sz="3200" dirty="0"/>
              <a:t>l</a:t>
            </a:r>
            <a:r>
              <a:rPr lang="en-US" sz="3200" dirty="0" smtClean="0"/>
              <a:t>aptops and </a:t>
            </a:r>
            <a:r>
              <a:rPr lang="en-US" sz="3200" dirty="0" err="1" smtClean="0"/>
              <a:t>chromebooks</a:t>
            </a:r>
            <a:r>
              <a:rPr lang="en-US" sz="3200" dirty="0" smtClean="0"/>
              <a:t> were purchased, and a network was established to support the equipment.  </a:t>
            </a:r>
          </a:p>
          <a:p>
            <a:endParaRPr lang="en-US" sz="3200" dirty="0"/>
          </a:p>
          <a:p>
            <a:r>
              <a:rPr lang="en-US" sz="3200" dirty="0" smtClean="0"/>
              <a:t>These changes were made despite tough finances, because priority has been placed upon fulfilling the need to prepare students with skills necessary for academic and career success.</a:t>
            </a:r>
            <a:endParaRPr lang="en-US" sz="3200" dirty="0"/>
          </a:p>
        </p:txBody>
      </p:sp>
    </p:spTree>
    <p:custDataLst>
      <p:tags r:id="rId1"/>
    </p:custDataLst>
    <p:extLst>
      <p:ext uri="{BB962C8B-B14F-4D97-AF65-F5344CB8AC3E}">
        <p14:creationId xmlns:p14="http://schemas.microsoft.com/office/powerpoint/2010/main" val="29677957"/>
      </p:ext>
    </p:extLst>
  </p:cSld>
  <p:clrMapOvr>
    <a:masterClrMapping/>
  </p:clrMapOvr>
  <mc:AlternateContent xmlns:mc="http://schemas.openxmlformats.org/markup-compatibility/2006" xmlns:p14="http://schemas.microsoft.com/office/powerpoint/2010/main">
    <mc:Choice Requires="p14">
      <p:transition spd="med" p14:dur="700" advTm="22080">
        <p:fade/>
      </p:transition>
    </mc:Choice>
    <mc:Fallback xmlns="">
      <p:transition spd="med" advTm="2208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4" end="4"/>
                                            </p:txEl>
                                          </p:spTgt>
                                        </p:tgtEl>
                                        <p:attrNameLst>
                                          <p:attrName>style.visibility</p:attrName>
                                        </p:attrNameLst>
                                      </p:cBhvr>
                                      <p:to>
                                        <p:strVal val="visible"/>
                                      </p:to>
                                    </p:set>
                                    <p:animEffect transition="in" filter="fade">
                                      <p:cBhvr>
                                        <p:cTn id="14" dur="1000"/>
                                        <p:tgtEl>
                                          <p:spTgt spid="5">
                                            <p:txEl>
                                              <p:pRg st="4" end="4"/>
                                            </p:txEl>
                                          </p:spTgt>
                                        </p:tgtEl>
                                      </p:cBhvr>
                                    </p:animEffect>
                                    <p:anim calcmode="lin" valueType="num">
                                      <p:cBhvr>
                                        <p:cTn id="1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4689" y="1531067"/>
            <a:ext cx="6562355" cy="3909614"/>
          </a:xfrm>
          <a:prstGeom prst="rect">
            <a:avLst/>
          </a:prstGeom>
          <a:ln w="25400">
            <a:solidFill>
              <a:schemeClr val="bg1"/>
            </a:solidFill>
          </a:ln>
        </p:spPr>
      </p:pic>
      <p:sp>
        <p:nvSpPr>
          <p:cNvPr id="3" name="TextBox 2"/>
          <p:cNvSpPr txBox="1"/>
          <p:nvPr/>
        </p:nvSpPr>
        <p:spPr>
          <a:xfrm>
            <a:off x="922523" y="-46368"/>
            <a:ext cx="11044687" cy="1107996"/>
          </a:xfrm>
          <a:prstGeom prst="rect">
            <a:avLst/>
          </a:prstGeom>
          <a:noFill/>
        </p:spPr>
        <p:txBody>
          <a:bodyPr wrap="square" rtlCol="0">
            <a:spAutoFit/>
          </a:bodyPr>
          <a:lstStyle/>
          <a:p>
            <a:r>
              <a:rPr lang="en-US" sz="6600" u="sng" dirty="0" smtClean="0"/>
              <a:t>Framework for Success</a:t>
            </a:r>
            <a:endParaRPr lang="en-US" sz="6600" u="sng" dirty="0"/>
          </a:p>
        </p:txBody>
      </p:sp>
      <p:sp>
        <p:nvSpPr>
          <p:cNvPr id="4" name="TextBox 3"/>
          <p:cNvSpPr txBox="1"/>
          <p:nvPr/>
        </p:nvSpPr>
        <p:spPr>
          <a:xfrm>
            <a:off x="411480" y="1346824"/>
            <a:ext cx="4652010" cy="5016758"/>
          </a:xfrm>
          <a:prstGeom prst="rect">
            <a:avLst/>
          </a:prstGeom>
          <a:noFill/>
        </p:spPr>
        <p:txBody>
          <a:bodyPr wrap="square" rtlCol="0">
            <a:spAutoFit/>
          </a:bodyPr>
          <a:lstStyle/>
          <a:p>
            <a:pPr algn="r"/>
            <a:r>
              <a:rPr lang="en-US" sz="3200" dirty="0" smtClean="0"/>
              <a:t>Tiger Steel Robotics was established in 2012.  </a:t>
            </a:r>
          </a:p>
          <a:p>
            <a:pPr algn="r"/>
            <a:r>
              <a:rPr lang="en-US" sz="3200" dirty="0" smtClean="0"/>
              <a:t>In 2015, the team qualified for state competition in the  </a:t>
            </a:r>
            <a:r>
              <a:rPr lang="en-US" sz="3200" dirty="0"/>
              <a:t>Missouri </a:t>
            </a:r>
            <a:r>
              <a:rPr lang="en-US" sz="3200" i="1" dirty="0"/>
              <a:t>FIRST</a:t>
            </a:r>
            <a:r>
              <a:rPr lang="en-US" sz="3200" i="1" baseline="30000" dirty="0"/>
              <a:t>® </a:t>
            </a:r>
            <a:r>
              <a:rPr lang="en-US" sz="3200" dirty="0"/>
              <a:t>Tech Challenge Championship </a:t>
            </a:r>
            <a:r>
              <a:rPr lang="en-US" sz="3200" dirty="0" smtClean="0"/>
              <a:t>for the first time.  They advanced to </a:t>
            </a:r>
            <a:r>
              <a:rPr lang="en-US" sz="3200" dirty="0"/>
              <a:t>finals and </a:t>
            </a:r>
            <a:r>
              <a:rPr lang="en-US" sz="3200" dirty="0" smtClean="0"/>
              <a:t>finished </a:t>
            </a:r>
            <a:r>
              <a:rPr lang="en-US" sz="3200" dirty="0"/>
              <a:t>12th in </a:t>
            </a:r>
            <a:endParaRPr lang="en-US" sz="3200" dirty="0" smtClean="0"/>
          </a:p>
          <a:p>
            <a:pPr algn="r"/>
            <a:r>
              <a:rPr lang="en-US" sz="3200" dirty="0" smtClean="0"/>
              <a:t>their </a:t>
            </a:r>
            <a:r>
              <a:rPr lang="en-US" sz="3200" dirty="0"/>
              <a:t>division. </a:t>
            </a:r>
          </a:p>
        </p:txBody>
      </p:sp>
    </p:spTree>
    <p:extLst>
      <p:ext uri="{BB962C8B-B14F-4D97-AF65-F5344CB8AC3E}">
        <p14:creationId xmlns:p14="http://schemas.microsoft.com/office/powerpoint/2010/main" val="3182453994"/>
      </p:ext>
    </p:extLst>
  </p:cSld>
  <p:clrMapOvr>
    <a:masterClrMapping/>
  </p:clrMapOvr>
  <mc:AlternateContent xmlns:mc="http://schemas.openxmlformats.org/markup-compatibility/2006" xmlns:p14="http://schemas.microsoft.com/office/powerpoint/2010/main">
    <mc:Choice Requires="p14">
      <p:transition spd="med" p14:dur="700" advTm="14770">
        <p:fade/>
      </p:transition>
    </mc:Choice>
    <mc:Fallback xmlns="">
      <p:transition spd="med" advTm="14770">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2523" y="-46368"/>
            <a:ext cx="11044687" cy="1107996"/>
          </a:xfrm>
          <a:prstGeom prst="rect">
            <a:avLst/>
          </a:prstGeom>
          <a:noFill/>
        </p:spPr>
        <p:txBody>
          <a:bodyPr wrap="square" rtlCol="0">
            <a:spAutoFit/>
          </a:bodyPr>
          <a:lstStyle/>
          <a:p>
            <a:r>
              <a:rPr lang="en-US" sz="6600" u="sng" dirty="0" smtClean="0"/>
              <a:t>Framework for Success</a:t>
            </a:r>
            <a:endParaRPr lang="en-US" sz="6600" u="sng" dirty="0"/>
          </a:p>
        </p:txBody>
      </p:sp>
      <p:sp>
        <p:nvSpPr>
          <p:cNvPr id="5" name="TextBox 4"/>
          <p:cNvSpPr txBox="1"/>
          <p:nvPr/>
        </p:nvSpPr>
        <p:spPr>
          <a:xfrm>
            <a:off x="865373" y="1141638"/>
            <a:ext cx="5131835" cy="5509200"/>
          </a:xfrm>
          <a:prstGeom prst="rect">
            <a:avLst/>
          </a:prstGeom>
          <a:noFill/>
        </p:spPr>
        <p:txBody>
          <a:bodyPr wrap="square" rtlCol="0">
            <a:spAutoFit/>
          </a:bodyPr>
          <a:lstStyle/>
          <a:p>
            <a:r>
              <a:rPr lang="en-US" sz="3200" dirty="0" smtClean="0"/>
              <a:t>An expert panel of team members has come together, including vocational, science, math, and other educators, parents, students, and community members from the local US Army Corps of Engineers and area industries      including Fine Laboratories, </a:t>
            </a:r>
            <a:r>
              <a:rPr lang="en-US" sz="3200" dirty="0"/>
              <a:t>McAllister </a:t>
            </a:r>
            <a:r>
              <a:rPr lang="en-US" sz="3200" dirty="0" smtClean="0"/>
              <a:t>Software, and Toyoda </a:t>
            </a:r>
            <a:r>
              <a:rPr lang="en-US" sz="3200" dirty="0" err="1"/>
              <a:t>Gosei</a:t>
            </a:r>
            <a:r>
              <a:rPr lang="en-US" sz="3200" dirty="0"/>
              <a:t> Co., Ltd.</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3675" y="1061628"/>
            <a:ext cx="4737416" cy="2938679"/>
          </a:xfrm>
          <a:prstGeom prst="rect">
            <a:avLst/>
          </a:prstGeom>
          <a:ln w="25400">
            <a:solidFill>
              <a:schemeClr val="bg1"/>
            </a:solid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198" y="3601849"/>
            <a:ext cx="4632107" cy="3012907"/>
          </a:xfrm>
          <a:prstGeom prst="rect">
            <a:avLst/>
          </a:prstGeom>
          <a:ln w="25400">
            <a:solidFill>
              <a:schemeClr val="bg1"/>
            </a:solidFill>
          </a:ln>
        </p:spPr>
      </p:pic>
    </p:spTree>
    <p:extLst>
      <p:ext uri="{BB962C8B-B14F-4D97-AF65-F5344CB8AC3E}">
        <p14:creationId xmlns:p14="http://schemas.microsoft.com/office/powerpoint/2010/main" val="2881141627"/>
      </p:ext>
    </p:extLst>
  </p:cSld>
  <p:clrMapOvr>
    <a:masterClrMapping/>
  </p:clrMapOvr>
  <mc:AlternateContent xmlns:mc="http://schemas.openxmlformats.org/markup-compatibility/2006" xmlns:p14="http://schemas.microsoft.com/office/powerpoint/2010/main">
    <mc:Choice Requires="p14">
      <p:transition spd="med" p14:dur="700" advTm="12477">
        <p:fade/>
      </p:transition>
    </mc:Choice>
    <mc:Fallback xmlns="">
      <p:transition spd="med" advTm="12477">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2523" y="-46368"/>
            <a:ext cx="11044687" cy="1107996"/>
          </a:xfrm>
          <a:prstGeom prst="rect">
            <a:avLst/>
          </a:prstGeom>
          <a:noFill/>
        </p:spPr>
        <p:txBody>
          <a:bodyPr wrap="square" rtlCol="0">
            <a:spAutoFit/>
          </a:bodyPr>
          <a:lstStyle/>
          <a:p>
            <a:r>
              <a:rPr lang="en-US" sz="6600" u="sng" dirty="0" smtClean="0"/>
              <a:t>Framework for Success</a:t>
            </a:r>
            <a:endParaRPr lang="en-US" sz="6600" u="sng" dirty="0"/>
          </a:p>
        </p:txBody>
      </p:sp>
      <p:sp>
        <p:nvSpPr>
          <p:cNvPr id="4" name="TextBox 3"/>
          <p:cNvSpPr txBox="1"/>
          <p:nvPr/>
        </p:nvSpPr>
        <p:spPr>
          <a:xfrm>
            <a:off x="1040130" y="1803142"/>
            <a:ext cx="4251960" cy="3539430"/>
          </a:xfrm>
          <a:prstGeom prst="rect">
            <a:avLst/>
          </a:prstGeom>
          <a:noFill/>
        </p:spPr>
        <p:txBody>
          <a:bodyPr wrap="square" rtlCol="0">
            <a:spAutoFit/>
          </a:bodyPr>
          <a:lstStyle/>
          <a:p>
            <a:pPr algn="r"/>
            <a:r>
              <a:rPr lang="en-US" sz="3200" dirty="0"/>
              <a:t>Engineering </a:t>
            </a:r>
            <a:r>
              <a:rPr lang="en-US" sz="3200" dirty="0" err="1"/>
              <a:t>byDesign</a:t>
            </a:r>
            <a:r>
              <a:rPr lang="en-US" sz="3200" dirty="0"/>
              <a:t>™ (</a:t>
            </a:r>
            <a:r>
              <a:rPr lang="en-US" sz="3200" dirty="0" err="1"/>
              <a:t>EbD</a:t>
            </a:r>
            <a:r>
              <a:rPr lang="en-US" sz="3200" dirty="0" smtClean="0"/>
              <a:t>) coursework has been added to the high school curriculum for the 2016-17 school year and a full time teacher has been assigned. </a:t>
            </a:r>
            <a:endParaRPr lang="en-US"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6432" y="1893570"/>
            <a:ext cx="5476875" cy="2590800"/>
          </a:xfrm>
          <a:prstGeom prst="rect">
            <a:avLst/>
          </a:prstGeom>
          <a:ln w="25400">
            <a:solidFill>
              <a:schemeClr val="bg1"/>
            </a:solidFill>
          </a:ln>
        </p:spPr>
      </p:pic>
    </p:spTree>
    <p:extLst>
      <p:ext uri="{BB962C8B-B14F-4D97-AF65-F5344CB8AC3E}">
        <p14:creationId xmlns:p14="http://schemas.microsoft.com/office/powerpoint/2010/main" val="4030130199"/>
      </p:ext>
    </p:extLst>
  </p:cSld>
  <p:clrMapOvr>
    <a:masterClrMapping/>
  </p:clrMapOvr>
  <mc:AlternateContent xmlns:mc="http://schemas.openxmlformats.org/markup-compatibility/2006" xmlns:p14="http://schemas.microsoft.com/office/powerpoint/2010/main">
    <mc:Choice Requires="p14">
      <p:transition spd="med" p14:dur="700" advTm="6422">
        <p:fade/>
      </p:transition>
    </mc:Choice>
    <mc:Fallback xmlns="">
      <p:transition spd="med" advTm="6422">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2523" y="-46368"/>
            <a:ext cx="11044687" cy="1107996"/>
          </a:xfrm>
          <a:prstGeom prst="rect">
            <a:avLst/>
          </a:prstGeom>
          <a:noFill/>
        </p:spPr>
        <p:txBody>
          <a:bodyPr wrap="square" rtlCol="0">
            <a:spAutoFit/>
          </a:bodyPr>
          <a:lstStyle/>
          <a:p>
            <a:r>
              <a:rPr lang="en-US" sz="6600" u="sng" dirty="0" smtClean="0"/>
              <a:t>Framework for Success</a:t>
            </a:r>
            <a:endParaRPr lang="en-US" sz="6600" u="sng" dirty="0"/>
          </a:p>
        </p:txBody>
      </p:sp>
      <p:sp>
        <p:nvSpPr>
          <p:cNvPr id="4" name="TextBox 3"/>
          <p:cNvSpPr txBox="1"/>
          <p:nvPr/>
        </p:nvSpPr>
        <p:spPr>
          <a:xfrm>
            <a:off x="1165860" y="1518962"/>
            <a:ext cx="4137661" cy="4031873"/>
          </a:xfrm>
          <a:prstGeom prst="rect">
            <a:avLst/>
          </a:prstGeom>
          <a:noFill/>
        </p:spPr>
        <p:txBody>
          <a:bodyPr wrap="square" rtlCol="0">
            <a:spAutoFit/>
          </a:bodyPr>
          <a:lstStyle/>
          <a:p>
            <a:r>
              <a:rPr lang="en-US" sz="3200" dirty="0" smtClean="0"/>
              <a:t>Courses added at the Middle School level for 2016-17 are:</a:t>
            </a:r>
          </a:p>
          <a:p>
            <a:endParaRPr lang="en-US" sz="3200" dirty="0" smtClean="0"/>
          </a:p>
          <a:p>
            <a:pPr marL="457200" indent="-457200">
              <a:buFont typeface="Arial" panose="020B0604020202020204" pitchFamily="34" charset="0"/>
              <a:buChar char="•"/>
            </a:pPr>
            <a:r>
              <a:rPr lang="en-US" sz="3200" dirty="0" smtClean="0"/>
              <a:t>Coding </a:t>
            </a:r>
          </a:p>
          <a:p>
            <a:pPr marL="457200" indent="-457200">
              <a:buFont typeface="Arial" panose="020B0604020202020204" pitchFamily="34" charset="0"/>
              <a:buChar char="•"/>
            </a:pPr>
            <a:r>
              <a:rPr lang="en-US" sz="3200" dirty="0" smtClean="0"/>
              <a:t>Introduction to Media</a:t>
            </a:r>
          </a:p>
          <a:p>
            <a:pPr marL="457200" indent="-457200">
              <a:buFont typeface="Arial" panose="020B0604020202020204" pitchFamily="34" charset="0"/>
              <a:buChar char="•"/>
            </a:pPr>
            <a:r>
              <a:rPr lang="en-US" sz="3200" dirty="0" smtClean="0"/>
              <a:t>Web Page Design</a:t>
            </a:r>
          </a:p>
          <a:p>
            <a:pPr algn="r"/>
            <a:r>
              <a:rPr lang="en-US" sz="3200" dirty="0" smtClean="0"/>
              <a:t>  </a:t>
            </a:r>
            <a:endParaRPr lang="en-US" sz="32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9954" y="1518962"/>
            <a:ext cx="5699733" cy="4031873"/>
          </a:xfrm>
          <a:prstGeom prst="rect">
            <a:avLst/>
          </a:prstGeom>
          <a:ln w="25400">
            <a:solidFill>
              <a:schemeClr val="bg1"/>
            </a:solidFill>
          </a:ln>
        </p:spPr>
      </p:pic>
    </p:spTree>
    <p:extLst>
      <p:ext uri="{BB962C8B-B14F-4D97-AF65-F5344CB8AC3E}">
        <p14:creationId xmlns:p14="http://schemas.microsoft.com/office/powerpoint/2010/main" val="2255709606"/>
      </p:ext>
    </p:extLst>
  </p:cSld>
  <p:clrMapOvr>
    <a:masterClrMapping/>
  </p:clrMapOvr>
  <mc:AlternateContent xmlns:mc="http://schemas.openxmlformats.org/markup-compatibility/2006" xmlns:p14="http://schemas.microsoft.com/office/powerpoint/2010/main">
    <mc:Choice Requires="p14">
      <p:transition spd="med" p14:dur="700" advTm="5597">
        <p:fade/>
      </p:transition>
    </mc:Choice>
    <mc:Fallback xmlns="">
      <p:transition spd="med" advTm="5597">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2523" y="-46368"/>
            <a:ext cx="11044687" cy="1107996"/>
          </a:xfrm>
          <a:prstGeom prst="rect">
            <a:avLst/>
          </a:prstGeom>
          <a:noFill/>
        </p:spPr>
        <p:txBody>
          <a:bodyPr wrap="square" rtlCol="0">
            <a:spAutoFit/>
          </a:bodyPr>
          <a:lstStyle/>
          <a:p>
            <a:r>
              <a:rPr lang="en-US" sz="6600" u="sng" dirty="0" smtClean="0"/>
              <a:t>Framework for Success</a:t>
            </a:r>
            <a:endParaRPr lang="en-US" sz="6600" u="sng" dirty="0"/>
          </a:p>
        </p:txBody>
      </p:sp>
      <p:sp>
        <p:nvSpPr>
          <p:cNvPr id="4" name="TextBox 3"/>
          <p:cNvSpPr txBox="1"/>
          <p:nvPr/>
        </p:nvSpPr>
        <p:spPr>
          <a:xfrm>
            <a:off x="1165860" y="1518962"/>
            <a:ext cx="9464040" cy="3539430"/>
          </a:xfrm>
          <a:prstGeom prst="rect">
            <a:avLst/>
          </a:prstGeom>
          <a:noFill/>
        </p:spPr>
        <p:txBody>
          <a:bodyPr wrap="square" rtlCol="0">
            <a:spAutoFit/>
          </a:bodyPr>
          <a:lstStyle/>
          <a:p>
            <a:r>
              <a:rPr lang="en-US" sz="3200" dirty="0" smtClean="0"/>
              <a:t>The CTE Makeover Challenge Project will go hand in hand with a Lowe’s Community Grant Project awarded in April 2016 designed </a:t>
            </a:r>
            <a:r>
              <a:rPr lang="en-US" sz="3200" dirty="0"/>
              <a:t>to change the Clearwater High School Library into a </a:t>
            </a:r>
            <a:r>
              <a:rPr lang="en-US" sz="3200" dirty="0" smtClean="0"/>
              <a:t>“student </a:t>
            </a:r>
            <a:r>
              <a:rPr lang="en-US" sz="3200" dirty="0"/>
              <a:t>and community-centered, flexible space with an inviting atmosphere that accommodates a variety of activities</a:t>
            </a:r>
            <a:r>
              <a:rPr lang="en-US" sz="3200" dirty="0" smtClean="0"/>
              <a:t>.”   </a:t>
            </a:r>
            <a:endParaRPr lang="en-US" sz="3200" dirty="0"/>
          </a:p>
          <a:p>
            <a:pPr algn="r"/>
            <a:r>
              <a:rPr lang="en-US" sz="3200" dirty="0" smtClean="0"/>
              <a:t>  </a:t>
            </a:r>
            <a:endParaRPr lang="en-US" sz="32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9985" y="5201401"/>
            <a:ext cx="2952750" cy="628650"/>
          </a:xfrm>
          <a:prstGeom prst="rect">
            <a:avLst/>
          </a:prstGeom>
        </p:spPr>
      </p:pic>
    </p:spTree>
    <p:extLst>
      <p:ext uri="{BB962C8B-B14F-4D97-AF65-F5344CB8AC3E}">
        <p14:creationId xmlns:p14="http://schemas.microsoft.com/office/powerpoint/2010/main" val="304959164"/>
      </p:ext>
    </p:extLst>
  </p:cSld>
  <p:clrMapOvr>
    <a:masterClrMapping/>
  </p:clrMapOvr>
  <mc:AlternateContent xmlns:mc="http://schemas.openxmlformats.org/markup-compatibility/2006" xmlns:p14="http://schemas.microsoft.com/office/powerpoint/2010/main">
    <mc:Choice Requires="p14">
      <p:transition spd="med" p14:dur="700" advTm="11864">
        <p:fade/>
      </p:transition>
    </mc:Choice>
    <mc:Fallback xmlns="">
      <p:transition spd="med" advTm="11864">
        <p:fade/>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3"/>
</p:tagLst>
</file>

<file path=ppt/tags/tag10.xml><?xml version="1.0" encoding="utf-8"?>
<p:tagLst xmlns:a="http://schemas.openxmlformats.org/drawingml/2006/main" xmlns:r="http://schemas.openxmlformats.org/officeDocument/2006/relationships" xmlns:p="http://schemas.openxmlformats.org/presentationml/2006/main">
  <p:tag name="TIMING" val="|0.3|7.6|5.9"/>
</p:tagLst>
</file>

<file path=ppt/tags/tag2.xml><?xml version="1.0" encoding="utf-8"?>
<p:tagLst xmlns:a="http://schemas.openxmlformats.org/drawingml/2006/main" xmlns:r="http://schemas.openxmlformats.org/officeDocument/2006/relationships" xmlns:p="http://schemas.openxmlformats.org/presentationml/2006/main">
  <p:tag name="TIMING" val="|6.2|6.7"/>
</p:tagLst>
</file>

<file path=ppt/tags/tag3.xml><?xml version="1.0" encoding="utf-8"?>
<p:tagLst xmlns:a="http://schemas.openxmlformats.org/drawingml/2006/main" xmlns:r="http://schemas.openxmlformats.org/officeDocument/2006/relationships" xmlns:p="http://schemas.openxmlformats.org/presentationml/2006/main">
  <p:tag name="TIMING" val="|3.9"/>
</p:tagLst>
</file>

<file path=ppt/tags/tag4.xml><?xml version="1.0" encoding="utf-8"?>
<p:tagLst xmlns:a="http://schemas.openxmlformats.org/drawingml/2006/main" xmlns:r="http://schemas.openxmlformats.org/officeDocument/2006/relationships" xmlns:p="http://schemas.openxmlformats.org/presentationml/2006/main">
  <p:tag name="TIMING" val="|0.6|1.1|1"/>
</p:tagLst>
</file>

<file path=ppt/tags/tag5.xml><?xml version="1.0" encoding="utf-8"?>
<p:tagLst xmlns:a="http://schemas.openxmlformats.org/drawingml/2006/main" xmlns:r="http://schemas.openxmlformats.org/officeDocument/2006/relationships" xmlns:p="http://schemas.openxmlformats.org/presentationml/2006/main">
  <p:tag name="TIMING" val="|0.6|2.6|2.6|6.1"/>
</p:tagLst>
</file>

<file path=ppt/tags/tag6.xml><?xml version="1.0" encoding="utf-8"?>
<p:tagLst xmlns:a="http://schemas.openxmlformats.org/drawingml/2006/main" xmlns:r="http://schemas.openxmlformats.org/officeDocument/2006/relationships" xmlns:p="http://schemas.openxmlformats.org/presentationml/2006/main">
  <p:tag name="TIMING" val="|0.5|2|2.4|3.7|3.4|2.9"/>
</p:tagLst>
</file>

<file path=ppt/tags/tag7.xml><?xml version="1.0" encoding="utf-8"?>
<p:tagLst xmlns:a="http://schemas.openxmlformats.org/drawingml/2006/main" xmlns:r="http://schemas.openxmlformats.org/officeDocument/2006/relationships" xmlns:p="http://schemas.openxmlformats.org/presentationml/2006/main">
  <p:tag name="TIMING" val="|0.6|2.9|6.2"/>
</p:tagLst>
</file>

<file path=ppt/tags/tag8.xml><?xml version="1.0" encoding="utf-8"?>
<p:tagLst xmlns:a="http://schemas.openxmlformats.org/drawingml/2006/main" xmlns:r="http://schemas.openxmlformats.org/officeDocument/2006/relationships" xmlns:p="http://schemas.openxmlformats.org/presentationml/2006/main">
  <p:tag name="TIMING" val="|0.5|2.2|2.7|2.7|2.4|2.1"/>
</p:tagLst>
</file>

<file path=ppt/tags/tag9.xml><?xml version="1.0" encoding="utf-8"?>
<p:tagLst xmlns:a="http://schemas.openxmlformats.org/drawingml/2006/main" xmlns:r="http://schemas.openxmlformats.org/officeDocument/2006/relationships" xmlns:p="http://schemas.openxmlformats.org/presentationml/2006/main">
  <p:tag name="TIMING" val="|0.5|4.8|1.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xmlns=""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Template>
  <TotalTime>15116</TotalTime>
  <Words>673</Words>
  <Application>Microsoft Macintosh PowerPoint</Application>
  <PresentationFormat>Custom</PresentationFormat>
  <Paragraphs>81</Paragraphs>
  <Slides>22</Slides>
  <Notes>0</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Circuit</vt:lpstr>
      <vt:lpstr>PowerPoint Presentation</vt:lpstr>
      <vt:lpstr>Transforming Library Space for STUDENT AND Community Engagement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Transforming Library Space for STUDENT AND Community Engagement</vt:lpstr>
      <vt:lpstr>PowerPoint Presentation</vt:lpstr>
    </vt:vector>
  </TitlesOfParts>
  <Company>Clearwater R-1 School District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Bangert, Mary</dc:creator>
  <cp:lastModifiedBy>Luminary Labs Kahn</cp:lastModifiedBy>
  <cp:revision>68</cp:revision>
  <dcterms:created xsi:type="dcterms:W3CDTF">2016-05-20T15:21:26Z</dcterms:created>
  <dcterms:modified xsi:type="dcterms:W3CDTF">2016-06-29T17:48:02Z</dcterms:modified>
</cp:coreProperties>
</file>